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6" r:id="rId4"/>
    <p:sldId id="259" r:id="rId5"/>
    <p:sldId id="260" r:id="rId6"/>
    <p:sldId id="261" r:id="rId7"/>
    <p:sldId id="263" r:id="rId8"/>
    <p:sldId id="264" r:id="rId9"/>
    <p:sldId id="265" r:id="rId10"/>
    <p:sldId id="27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A9511E3-1F16-4AA2-A8E4-37DFB18E91AD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C2342BD-9E2A-4986-A85D-80A087EDF9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11E3-1F16-4AA2-A8E4-37DFB18E91AD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42BD-9E2A-4986-A85D-80A087EDF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11E3-1F16-4AA2-A8E4-37DFB18E91AD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42BD-9E2A-4986-A85D-80A087EDF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11E3-1F16-4AA2-A8E4-37DFB18E91AD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42BD-9E2A-4986-A85D-80A087EDF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11E3-1F16-4AA2-A8E4-37DFB18E91AD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42BD-9E2A-4986-A85D-80A087EDF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11E3-1F16-4AA2-A8E4-37DFB18E91AD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42BD-9E2A-4986-A85D-80A087EDF9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11E3-1F16-4AA2-A8E4-37DFB18E91AD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42BD-9E2A-4986-A85D-80A087EDF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11E3-1F16-4AA2-A8E4-37DFB18E91AD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42BD-9E2A-4986-A85D-80A087EDF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11E3-1F16-4AA2-A8E4-37DFB18E91AD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42BD-9E2A-4986-A85D-80A087EDF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11E3-1F16-4AA2-A8E4-37DFB18E91AD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42BD-9E2A-4986-A85D-80A087EDF9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11E3-1F16-4AA2-A8E4-37DFB18E91AD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42BD-9E2A-4986-A85D-80A087EDF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A9511E3-1F16-4AA2-A8E4-37DFB18E91AD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C2342BD-9E2A-4986-A85D-80A087EDF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4800600"/>
            <a:ext cx="3309803" cy="1260629"/>
          </a:xfrm>
        </p:spPr>
        <p:txBody>
          <a:bodyPr>
            <a:normAutofit/>
          </a:bodyPr>
          <a:lstStyle/>
          <a:p>
            <a:pPr algn="ctr"/>
            <a:endParaRPr lang="en-US" sz="2400" dirty="0"/>
          </a:p>
          <a:p>
            <a:pPr algn="r"/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210" y="433198"/>
            <a:ext cx="3001855" cy="736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400" y="98622"/>
            <a:ext cx="914400" cy="838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90655" y="1190417"/>
            <a:ext cx="3048000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mk-MK" sz="1400" dirty="0" smtClean="0"/>
              <a:t>Фондација за развој на мали и средни претпријатија - Струмица</a:t>
            </a:r>
            <a:endParaRPr lang="en-US" sz="1400" dirty="0">
              <a:latin typeface="Bookshelf Symbol 7" panose="05010101010101010101" pitchFamily="2" charset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69330" y="5334000"/>
            <a:ext cx="2448790" cy="5410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mk-MK" sz="1200" dirty="0" smtClean="0"/>
          </a:p>
          <a:p>
            <a:pPr algn="ctr"/>
            <a:endParaRPr lang="mk-MK" sz="1200" dirty="0" smtClean="0"/>
          </a:p>
          <a:p>
            <a:pPr algn="ctr"/>
            <a:r>
              <a:rPr lang="mk-MK" sz="1200" dirty="0" smtClean="0"/>
              <a:t>Струмица, 10 Декември 2019</a:t>
            </a:r>
          </a:p>
          <a:p>
            <a:pPr algn="ctr"/>
            <a:endParaRPr lang="mk-MK" sz="1200" dirty="0"/>
          </a:p>
          <a:p>
            <a:pPr algn="ctr"/>
            <a:endParaRPr lang="mk-MK" sz="1200" dirty="0" smtClean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87255" y="2286000"/>
            <a:ext cx="3713763" cy="2285999"/>
          </a:xfrm>
          <a:solidFill>
            <a:schemeClr val="tx1">
              <a:lumMod val="10000"/>
              <a:lumOff val="9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Autofit/>
          </a:bodyPr>
          <a:lstStyle/>
          <a:p>
            <a:pPr algn="ctr"/>
            <a:r>
              <a:rPr lang="mk-MK" sz="2400" dirty="0" smtClean="0"/>
              <a:t>"Кампања за подигање на свеста за развој на социјално претприемништво и развој на идеи"</a:t>
            </a:r>
            <a:endParaRPr lang="en-US" sz="2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5530" y="6172200"/>
            <a:ext cx="2372590" cy="33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Vaska\Desktop\Slika SE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749" y="2362200"/>
            <a:ext cx="3399812" cy="311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273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0"/>
            <a:ext cx="3505200" cy="642933"/>
          </a:xfrm>
        </p:spPr>
      </p:pic>
      <p:sp>
        <p:nvSpPr>
          <p:cNvPr id="8" name="TextBox 7"/>
          <p:cNvSpPr txBox="1"/>
          <p:nvPr/>
        </p:nvSpPr>
        <p:spPr>
          <a:xfrm>
            <a:off x="914400" y="533400"/>
            <a:ext cx="7162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mk-MK" b="1" dirty="0" smtClean="0"/>
          </a:p>
          <a:p>
            <a:r>
              <a:rPr lang="mk-MK" b="1" dirty="0" smtClean="0"/>
              <a:t>Активност 4</a:t>
            </a:r>
            <a:r>
              <a:rPr lang="en-US" b="1" dirty="0" smtClean="0"/>
              <a:t>:</a:t>
            </a:r>
            <a:r>
              <a:rPr lang="mk-MK" dirty="0" smtClean="0"/>
              <a:t> </a:t>
            </a:r>
            <a:r>
              <a:rPr lang="mk-MK" b="1" dirty="0"/>
              <a:t>Трансфер на знаење и развој на вештини на социјално претприемништво</a:t>
            </a:r>
            <a:endParaRPr lang="en-US" dirty="0"/>
          </a:p>
          <a:p>
            <a:r>
              <a:rPr lang="mk-MK" dirty="0" smtClean="0"/>
              <a:t>Процесот на обука ќе биде организиран во 3 фази: </a:t>
            </a:r>
          </a:p>
          <a:p>
            <a:endParaRPr lang="mk-MK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mk-MK" b="1" dirty="0" smtClean="0"/>
              <a:t>Обука за дигитална компетентност </a:t>
            </a:r>
            <a:r>
              <a:rPr lang="mk-MK" dirty="0" smtClean="0"/>
              <a:t>за млади во неповолна положба и претставници на невладини </a:t>
            </a:r>
            <a:r>
              <a:rPr lang="mk-MK" dirty="0" smtClean="0"/>
              <a:t>организации </a:t>
            </a:r>
            <a:r>
              <a:rPr lang="mk-MK" dirty="0" smtClean="0"/>
              <a:t>и како да се користи платформа за е-учење.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mk-MK" dirty="0"/>
              <a:t>Ф</a:t>
            </a:r>
            <a:r>
              <a:rPr lang="mk-MK" dirty="0" smtClean="0"/>
              <a:t>аза на </a:t>
            </a:r>
            <a:r>
              <a:rPr lang="mk-MK" b="1" dirty="0" smtClean="0"/>
              <a:t>обука за е-учење на социјално претприемништво + менторство. </a:t>
            </a:r>
            <a:r>
              <a:rPr lang="mk-MK" dirty="0" smtClean="0"/>
              <a:t>Секој ученик ќе има пристап до 5 модули за обука, студија на случај, задачи и вежби, тест на е-учење како и можност да комуницира со менторот поставувајќи прашања, да добива совети и повратни информации.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mk-MK" dirty="0"/>
              <a:t>Ф</a:t>
            </a:r>
            <a:r>
              <a:rPr lang="mk-MK" dirty="0" smtClean="0"/>
              <a:t>аза на </a:t>
            </a:r>
            <a:r>
              <a:rPr lang="mk-MK" b="1" dirty="0" smtClean="0"/>
              <a:t>менторство на развој на план за социјален бизнис.</a:t>
            </a:r>
            <a:r>
              <a:rPr lang="mk-MK" dirty="0" smtClean="0"/>
              <a:t> Учесниците групирани во тимови и поддржани од ментор ќе разработат деловни планови за социјален бизнис. Очекуваа 16 деловни планови (8 мк и 8 бг)</a:t>
            </a:r>
            <a:endParaRPr lang="en-US" dirty="0" smtClean="0"/>
          </a:p>
          <a:p>
            <a:pPr marL="285750" indent="-285750">
              <a:buFont typeface="Wingdings" pitchFamily="2" charset="2"/>
              <a:buChar char="v"/>
            </a:pPr>
            <a:endParaRPr lang="mk-MK" dirty="0" smtClean="0"/>
          </a:p>
        </p:txBody>
      </p:sp>
      <p:sp>
        <p:nvSpPr>
          <p:cNvPr id="7" name="Rectangle 6"/>
          <p:cNvSpPr/>
          <p:nvPr/>
        </p:nvSpPr>
        <p:spPr>
          <a:xfrm>
            <a:off x="457200" y="6019800"/>
            <a:ext cx="4267200" cy="533400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mk-MK" sz="1100" dirty="0" smtClean="0">
                <a:solidFill>
                  <a:schemeClr val="accent1">
                    <a:lumMod val="50000"/>
                  </a:schemeClr>
                </a:solidFill>
              </a:rPr>
              <a:t>Развој на екосистем за социјално претприемништво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” </a:t>
            </a:r>
            <a:endParaRPr lang="mk-MK" sz="1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CB006.</a:t>
            </a:r>
            <a:r>
              <a:rPr lang="mk-MK" sz="11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.31.0</a:t>
            </a:r>
            <a:r>
              <a:rPr lang="mk-MK" sz="1100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22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0"/>
            <a:ext cx="3505200" cy="642933"/>
          </a:xfrm>
        </p:spPr>
      </p:pic>
      <p:sp>
        <p:nvSpPr>
          <p:cNvPr id="8" name="TextBox 7"/>
          <p:cNvSpPr txBox="1"/>
          <p:nvPr/>
        </p:nvSpPr>
        <p:spPr>
          <a:xfrm>
            <a:off x="1066800" y="838200"/>
            <a:ext cx="6858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mk-MK" b="1" dirty="0" smtClean="0"/>
          </a:p>
          <a:p>
            <a:r>
              <a:rPr lang="mk-MK" b="1" dirty="0" smtClean="0"/>
              <a:t>Активност 5</a:t>
            </a:r>
            <a:r>
              <a:rPr lang="en-US" b="1" dirty="0" smtClean="0"/>
              <a:t>:</a:t>
            </a:r>
            <a:r>
              <a:rPr lang="mk-MK" dirty="0" smtClean="0"/>
              <a:t> </a:t>
            </a:r>
            <a:r>
              <a:rPr lang="mk-MK" b="1" dirty="0"/>
              <a:t>Камп за социјално </a:t>
            </a:r>
            <a:r>
              <a:rPr lang="mk-MK" b="1" dirty="0" smtClean="0"/>
              <a:t>претприемништво</a:t>
            </a:r>
          </a:p>
          <a:p>
            <a:endParaRPr lang="en-US" dirty="0"/>
          </a:p>
          <a:p>
            <a:pPr marL="285750" indent="-285750">
              <a:buFont typeface="Wingdings" pitchFamily="2" charset="2"/>
              <a:buChar char="ü"/>
            </a:pPr>
            <a:r>
              <a:rPr lang="mk-MK" dirty="0" smtClean="0"/>
              <a:t>Учесниците </a:t>
            </a:r>
            <a:r>
              <a:rPr lang="mk-MK" dirty="0"/>
              <a:t>ќе научат и стекнат искуство во следниве тематски сфери: </a:t>
            </a:r>
            <a:endParaRPr lang="mk-MK" dirty="0" smtClean="0"/>
          </a:p>
          <a:p>
            <a:pPr marL="285750" indent="-285750">
              <a:buFont typeface="Wingdings" pitchFamily="2" charset="2"/>
              <a:buChar char="ü"/>
            </a:pPr>
            <a:endParaRPr lang="mk-MK" dirty="0" smtClean="0"/>
          </a:p>
          <a:p>
            <a:pPr lvl="1"/>
            <a:r>
              <a:rPr lang="mk-MK" dirty="0" smtClean="0"/>
              <a:t>*</a:t>
            </a:r>
            <a:r>
              <a:rPr lang="mk-MK" dirty="0"/>
              <a:t>Презентациски и комуникациски вештини за идеја за социјален бизнис; </a:t>
            </a:r>
          </a:p>
          <a:p>
            <a:pPr lvl="1"/>
            <a:r>
              <a:rPr lang="mk-MK" dirty="0"/>
              <a:t>*Лидерство и тим формирање и работа; *Иновативно размислување и преземање ризик; *Социјални маркетинг и вештини за продажба на социјални производи и услуги; </a:t>
            </a:r>
          </a:p>
          <a:p>
            <a:pPr lvl="1"/>
            <a:r>
              <a:rPr lang="mk-MK" dirty="0"/>
              <a:t>*Градење партнерство и соработка; </a:t>
            </a:r>
          </a:p>
          <a:p>
            <a:pPr lvl="1"/>
            <a:r>
              <a:rPr lang="mk-MK" dirty="0"/>
              <a:t>*Социјално и еколошко влијание на социјалните претпријатија; </a:t>
            </a:r>
          </a:p>
          <a:p>
            <a:pPr lvl="1"/>
            <a:r>
              <a:rPr lang="mk-MK" dirty="0"/>
              <a:t>*Можност за финансирање на социјален бизнис</a:t>
            </a:r>
            <a:r>
              <a:rPr lang="mk-MK" dirty="0" smtClean="0"/>
              <a:t>.</a:t>
            </a:r>
          </a:p>
          <a:p>
            <a:pPr marL="0" lvl="1"/>
            <a:r>
              <a:rPr lang="mk-MK" dirty="0" smtClean="0"/>
              <a:t> </a:t>
            </a:r>
            <a:endParaRPr lang="mk-MK" dirty="0"/>
          </a:p>
          <a:p>
            <a:pPr marL="285750" indent="-285750">
              <a:buFont typeface="Wingdings" pitchFamily="2" charset="2"/>
              <a:buChar char="ü"/>
            </a:pPr>
            <a:endParaRPr lang="mk-MK" dirty="0" smtClean="0"/>
          </a:p>
        </p:txBody>
      </p:sp>
      <p:sp>
        <p:nvSpPr>
          <p:cNvPr id="7" name="Rectangle 6"/>
          <p:cNvSpPr/>
          <p:nvPr/>
        </p:nvSpPr>
        <p:spPr>
          <a:xfrm>
            <a:off x="457200" y="6019800"/>
            <a:ext cx="4267200" cy="533400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mk-MK" sz="1100" dirty="0" smtClean="0">
                <a:solidFill>
                  <a:schemeClr val="accent1">
                    <a:lumMod val="50000"/>
                  </a:schemeClr>
                </a:solidFill>
              </a:rPr>
              <a:t>Развој на екосистем за социјално претприемништво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” </a:t>
            </a:r>
            <a:endParaRPr lang="mk-MK" sz="1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CB006.</a:t>
            </a:r>
            <a:r>
              <a:rPr lang="mk-MK" sz="11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.31.0</a:t>
            </a:r>
            <a:r>
              <a:rPr lang="mk-MK" sz="1100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0"/>
            <a:ext cx="3505200" cy="642933"/>
          </a:xfrm>
        </p:spPr>
      </p:pic>
      <p:sp>
        <p:nvSpPr>
          <p:cNvPr id="8" name="TextBox 7"/>
          <p:cNvSpPr txBox="1"/>
          <p:nvPr/>
        </p:nvSpPr>
        <p:spPr>
          <a:xfrm>
            <a:off x="838200" y="990600"/>
            <a:ext cx="685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mk-MK" b="1" dirty="0" smtClean="0"/>
          </a:p>
          <a:p>
            <a:r>
              <a:rPr lang="mk-MK" b="1" dirty="0" smtClean="0"/>
              <a:t>Активност </a:t>
            </a:r>
            <a:r>
              <a:rPr lang="en-US" b="1" dirty="0" smtClean="0"/>
              <a:t>5:</a:t>
            </a:r>
            <a:r>
              <a:rPr lang="mk-MK" dirty="0" smtClean="0"/>
              <a:t> </a:t>
            </a:r>
            <a:r>
              <a:rPr lang="mk-MK" b="1" dirty="0"/>
              <a:t>Камп за социјално </a:t>
            </a:r>
            <a:r>
              <a:rPr lang="mk-MK" b="1" dirty="0" smtClean="0"/>
              <a:t>претприемништво</a:t>
            </a:r>
          </a:p>
          <a:p>
            <a:endParaRPr lang="en-US" dirty="0"/>
          </a:p>
          <a:p>
            <a:pPr marL="285750" lvl="1" indent="-285750">
              <a:buFont typeface="Wingdings" pitchFamily="2" charset="2"/>
              <a:buChar char="ü"/>
            </a:pPr>
            <a:r>
              <a:rPr lang="mk-MK" dirty="0" smtClean="0"/>
              <a:t> </a:t>
            </a:r>
            <a:r>
              <a:rPr lang="mk-MK" dirty="0"/>
              <a:t>3 дневен камп за 20 учесници (10 БГ и 10 МК) од најактивните и перспективни млади луѓе и НВО и заедници и културни центри од центри на СП. </a:t>
            </a:r>
            <a:endParaRPr lang="en-US" dirty="0" smtClean="0"/>
          </a:p>
          <a:p>
            <a:pPr marL="0" lvl="1"/>
            <a:endParaRPr lang="en-US" dirty="0" smtClean="0"/>
          </a:p>
          <a:p>
            <a:pPr marL="285750" lvl="1" indent="-285750">
              <a:buFont typeface="Wingdings" pitchFamily="2" charset="2"/>
              <a:buChar char="ü"/>
            </a:pPr>
            <a:r>
              <a:rPr lang="mk-MK" dirty="0" smtClean="0"/>
              <a:t>10 </a:t>
            </a:r>
            <a:r>
              <a:rPr lang="mk-MK" dirty="0"/>
              <a:t>презентации на социјални бизниси</a:t>
            </a:r>
            <a:endParaRPr lang="en-US" dirty="0"/>
          </a:p>
          <a:p>
            <a:pPr marL="0" lvl="1"/>
            <a:r>
              <a:rPr lang="en-US" dirty="0" smtClean="0"/>
              <a:t> </a:t>
            </a:r>
            <a:endParaRPr lang="mk-MK" dirty="0"/>
          </a:p>
          <a:p>
            <a:endParaRPr lang="mk-MK" dirty="0" smtClean="0"/>
          </a:p>
        </p:txBody>
      </p:sp>
      <p:sp>
        <p:nvSpPr>
          <p:cNvPr id="7" name="Rectangle 6"/>
          <p:cNvSpPr/>
          <p:nvPr/>
        </p:nvSpPr>
        <p:spPr>
          <a:xfrm>
            <a:off x="457200" y="6019800"/>
            <a:ext cx="4267200" cy="533400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mk-MK" sz="1100" dirty="0" smtClean="0">
                <a:solidFill>
                  <a:schemeClr val="accent1">
                    <a:lumMod val="50000"/>
                  </a:schemeClr>
                </a:solidFill>
              </a:rPr>
              <a:t>Развој на екосистем за социјално претприемништво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” </a:t>
            </a:r>
            <a:endParaRPr lang="mk-MK" sz="1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CB006.</a:t>
            </a:r>
            <a:r>
              <a:rPr lang="mk-MK" sz="11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.31.0</a:t>
            </a:r>
            <a:r>
              <a:rPr lang="mk-MK" sz="1100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Vaska\Desktop\SEED\Sliki SEED\asskresursiw34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1" y="3505200"/>
            <a:ext cx="3945464" cy="214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894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42867"/>
            <a:ext cx="3505200" cy="642933"/>
          </a:xfrm>
        </p:spPr>
      </p:pic>
      <p:sp>
        <p:nvSpPr>
          <p:cNvPr id="8" name="TextBox 7"/>
          <p:cNvSpPr txBox="1"/>
          <p:nvPr/>
        </p:nvSpPr>
        <p:spPr>
          <a:xfrm>
            <a:off x="914400" y="685800"/>
            <a:ext cx="685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mk-MK" b="1" dirty="0" smtClean="0"/>
          </a:p>
          <a:p>
            <a:r>
              <a:rPr lang="mk-MK" b="1" dirty="0" smtClean="0"/>
              <a:t>Активност </a:t>
            </a:r>
            <a:r>
              <a:rPr lang="en-US" b="1" dirty="0"/>
              <a:t>6</a:t>
            </a:r>
            <a:r>
              <a:rPr lang="en-US" b="1" dirty="0" smtClean="0"/>
              <a:t>:</a:t>
            </a:r>
            <a:r>
              <a:rPr lang="mk-MK" dirty="0" smtClean="0"/>
              <a:t> </a:t>
            </a:r>
            <a:r>
              <a:rPr lang="mk-MK" b="1" dirty="0"/>
              <a:t>Интензивно учење во </a:t>
            </a:r>
            <a:r>
              <a:rPr lang="mk-MK" b="1" dirty="0" smtClean="0"/>
              <a:t>земја </a:t>
            </a:r>
            <a:r>
              <a:rPr lang="mk-MK" b="1" dirty="0"/>
              <a:t>на ЕУ</a:t>
            </a:r>
            <a:endParaRPr lang="en-US" dirty="0"/>
          </a:p>
          <a:p>
            <a:endParaRPr lang="en-US" dirty="0"/>
          </a:p>
          <a:p>
            <a:pPr marL="285750" lvl="1" indent="-285750">
              <a:buFont typeface="Wingdings" pitchFamily="2" charset="2"/>
              <a:buChar char="ü"/>
            </a:pPr>
            <a:r>
              <a:rPr lang="mk-MK" dirty="0" smtClean="0"/>
              <a:t>Најактивните и најефикасните учесници во проектот ,со </a:t>
            </a:r>
            <a:r>
              <a:rPr lang="mk-MK" dirty="0"/>
              <a:t>најдобри </a:t>
            </a:r>
            <a:r>
              <a:rPr lang="mk-MK" dirty="0" smtClean="0"/>
              <a:t>бизнис </a:t>
            </a:r>
            <a:r>
              <a:rPr lang="mk-MK" dirty="0"/>
              <a:t>планови ќе имаат студиска посета со интензивно учење во земја на </a:t>
            </a:r>
            <a:r>
              <a:rPr lang="mk-MK" dirty="0" smtClean="0"/>
              <a:t>ЕУ. </a:t>
            </a:r>
          </a:p>
          <a:p>
            <a:pPr marL="0" lvl="1"/>
            <a:endParaRPr lang="mk-MK" dirty="0"/>
          </a:p>
          <a:p>
            <a:pPr marL="285750" lvl="1" indent="-285750">
              <a:buFont typeface="Wingdings" pitchFamily="2" charset="2"/>
              <a:buChar char="ü"/>
            </a:pPr>
            <a:r>
              <a:rPr lang="mk-MK" dirty="0" smtClean="0"/>
              <a:t>8 учесници ќе </a:t>
            </a:r>
            <a:r>
              <a:rPr lang="mk-MK" dirty="0"/>
              <a:t>бидат во 4-дневна посета за да дознаат за добрата европска практика </a:t>
            </a:r>
            <a:r>
              <a:rPr lang="mk-MK" dirty="0" smtClean="0"/>
              <a:t>за </a:t>
            </a:r>
            <a:r>
              <a:rPr lang="mk-MK" dirty="0"/>
              <a:t>развојот на социјалниот бизнис и </a:t>
            </a:r>
            <a:r>
              <a:rPr lang="mk-MK" dirty="0" smtClean="0"/>
              <a:t>социјалното прептриемништво.</a:t>
            </a:r>
          </a:p>
          <a:p>
            <a:pPr marL="0" lvl="1"/>
            <a:endParaRPr lang="mk-MK" dirty="0"/>
          </a:p>
          <a:p>
            <a:pPr marL="0" lvl="1"/>
            <a:endParaRPr lang="mk-MK" dirty="0" smtClean="0"/>
          </a:p>
        </p:txBody>
      </p:sp>
      <p:sp>
        <p:nvSpPr>
          <p:cNvPr id="7" name="Rectangle 6"/>
          <p:cNvSpPr/>
          <p:nvPr/>
        </p:nvSpPr>
        <p:spPr>
          <a:xfrm>
            <a:off x="304800" y="6019800"/>
            <a:ext cx="3429000" cy="457200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mk-MK" sz="1100" dirty="0" smtClean="0">
                <a:solidFill>
                  <a:schemeClr val="accent1">
                    <a:lumMod val="50000"/>
                  </a:schemeClr>
                </a:solidFill>
              </a:rPr>
              <a:t>Развој на екосистем за социјално претприемништво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” </a:t>
            </a:r>
            <a:endParaRPr lang="mk-MK" sz="1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CB006.</a:t>
            </a:r>
            <a:r>
              <a:rPr lang="mk-MK" sz="11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.31.0</a:t>
            </a:r>
            <a:r>
              <a:rPr lang="mk-MK" sz="1100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2" descr="C:\Users\Vaska\Desktop\SEED\Sliki SEED\slik-2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639456"/>
            <a:ext cx="4572000" cy="26851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640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0"/>
            <a:ext cx="3505200" cy="642933"/>
          </a:xfrm>
        </p:spPr>
      </p:pic>
      <p:sp>
        <p:nvSpPr>
          <p:cNvPr id="8" name="TextBox 7"/>
          <p:cNvSpPr txBox="1"/>
          <p:nvPr/>
        </p:nvSpPr>
        <p:spPr>
          <a:xfrm>
            <a:off x="861060" y="762000"/>
            <a:ext cx="6858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mk-MK" b="1" dirty="0" smtClean="0"/>
          </a:p>
          <a:p>
            <a:r>
              <a:rPr lang="mk-MK" b="1" dirty="0" smtClean="0"/>
              <a:t>Активност </a:t>
            </a:r>
            <a:r>
              <a:rPr lang="en-US" b="1" dirty="0"/>
              <a:t>6</a:t>
            </a:r>
            <a:r>
              <a:rPr lang="en-US" b="1" dirty="0" smtClean="0"/>
              <a:t>:</a:t>
            </a:r>
            <a:r>
              <a:rPr lang="mk-MK" dirty="0" smtClean="0"/>
              <a:t> </a:t>
            </a:r>
            <a:r>
              <a:rPr lang="mk-MK" b="1" dirty="0"/>
              <a:t>Интензивно учење во </a:t>
            </a:r>
            <a:r>
              <a:rPr lang="mk-MK" b="1" dirty="0" smtClean="0"/>
              <a:t>земја </a:t>
            </a:r>
            <a:r>
              <a:rPr lang="mk-MK" b="1" dirty="0"/>
              <a:t>на ЕУ</a:t>
            </a:r>
            <a:endParaRPr lang="en-US" dirty="0"/>
          </a:p>
          <a:p>
            <a:endParaRPr lang="en-US" dirty="0"/>
          </a:p>
          <a:p>
            <a:pPr marL="285750" lvl="1" indent="-285750">
              <a:buFont typeface="Wingdings" pitchFamily="2" charset="2"/>
              <a:buChar char="ü"/>
            </a:pPr>
            <a:r>
              <a:rPr lang="mk-MK" dirty="0" smtClean="0"/>
              <a:t>ќе </a:t>
            </a:r>
            <a:r>
              <a:rPr lang="mk-MK" dirty="0"/>
              <a:t>имаат задача да се сретнат и да разговараат со социјалните претприемачи, клучните актери на екосистемот, организации и мрежи кои се занимаваат со социјална економија и претприемништво, да ги истражуваат нивното искуство и препораки, да разговараат за прашањето за ефективна мрежа и поддршка, предизвици што треба да се </a:t>
            </a:r>
            <a:r>
              <a:rPr lang="mk-MK" dirty="0" smtClean="0"/>
              <a:t>надминат.</a:t>
            </a:r>
            <a:r>
              <a:rPr lang="en-US" smtClean="0"/>
              <a:t> </a:t>
            </a:r>
            <a:r>
              <a:rPr lang="mk-MK" smtClean="0"/>
              <a:t>Тие </a:t>
            </a:r>
            <a:r>
              <a:rPr lang="mk-MK" dirty="0"/>
              <a:t>исто така ќе го промовираат прекуграничниот регион и ќе разговараат за можноста за </a:t>
            </a:r>
            <a:r>
              <a:rPr lang="mk-MK" dirty="0" smtClean="0"/>
              <a:t>соработка</a:t>
            </a:r>
          </a:p>
          <a:p>
            <a:pPr marL="285750" lvl="1" indent="-285750">
              <a:buFont typeface="Wingdings" pitchFamily="2" charset="2"/>
              <a:buChar char="ü"/>
            </a:pPr>
            <a:endParaRPr lang="mk-MK" dirty="0"/>
          </a:p>
          <a:p>
            <a:pPr marL="285750" lvl="1" indent="-285750">
              <a:buFont typeface="Wingdings" pitchFamily="2" charset="2"/>
              <a:buChar char="ü"/>
            </a:pPr>
            <a:r>
              <a:rPr lang="mk-MK" dirty="0" smtClean="0"/>
              <a:t> назначен странски експерт </a:t>
            </a:r>
            <a:r>
              <a:rPr lang="mk-MK" dirty="0"/>
              <a:t>за подготовка и организирање на студиска посета и </a:t>
            </a:r>
            <a:r>
              <a:rPr lang="mk-MK" dirty="0" smtClean="0"/>
              <a:t>учење, во </a:t>
            </a:r>
            <a:r>
              <a:rPr lang="mk-MK" dirty="0"/>
              <a:t>координација со </a:t>
            </a:r>
            <a:r>
              <a:rPr lang="mk-MK" dirty="0" smtClean="0"/>
              <a:t>партнерите на проектот</a:t>
            </a:r>
            <a:endParaRPr lang="en-US" dirty="0"/>
          </a:p>
          <a:p>
            <a:pPr marL="285750" lvl="1" indent="-285750">
              <a:buFont typeface="Wingdings" pitchFamily="2" charset="2"/>
              <a:buChar char="ü"/>
            </a:pPr>
            <a:endParaRPr lang="mk-MK" dirty="0"/>
          </a:p>
        </p:txBody>
      </p:sp>
      <p:sp>
        <p:nvSpPr>
          <p:cNvPr id="7" name="Rectangle 6"/>
          <p:cNvSpPr/>
          <p:nvPr/>
        </p:nvSpPr>
        <p:spPr>
          <a:xfrm>
            <a:off x="457200" y="6019800"/>
            <a:ext cx="4267200" cy="533400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mk-MK" sz="1100" dirty="0" smtClean="0">
                <a:solidFill>
                  <a:schemeClr val="accent1">
                    <a:lumMod val="50000"/>
                  </a:schemeClr>
                </a:solidFill>
              </a:rPr>
              <a:t>Развој на екосистем за социјално претприемништво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” </a:t>
            </a:r>
            <a:endParaRPr lang="mk-MK" sz="1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CB006.</a:t>
            </a:r>
            <a:r>
              <a:rPr lang="mk-MK" sz="11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.31.0</a:t>
            </a:r>
            <a:r>
              <a:rPr lang="mk-MK" sz="1100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24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0"/>
            <a:ext cx="3505200" cy="642933"/>
          </a:xfrm>
        </p:spPr>
      </p:pic>
      <p:sp>
        <p:nvSpPr>
          <p:cNvPr id="8" name="TextBox 7"/>
          <p:cNvSpPr txBox="1"/>
          <p:nvPr/>
        </p:nvSpPr>
        <p:spPr>
          <a:xfrm>
            <a:off x="861060" y="762000"/>
            <a:ext cx="6858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mk-MK" b="1" dirty="0" smtClean="0"/>
          </a:p>
          <a:p>
            <a:r>
              <a:rPr lang="mk-MK" b="1" dirty="0" smtClean="0"/>
              <a:t>Активност 7</a:t>
            </a:r>
            <a:r>
              <a:rPr lang="en-US" b="1" dirty="0" smtClean="0"/>
              <a:t>:</a:t>
            </a:r>
            <a:r>
              <a:rPr lang="mk-MK" dirty="0" smtClean="0"/>
              <a:t> </a:t>
            </a:r>
            <a:r>
              <a:rPr lang="mk-MK" b="1" dirty="0"/>
              <a:t>Прекуграничен пазар з</a:t>
            </a:r>
            <a:r>
              <a:rPr lang="mk-MK" b="1" dirty="0" smtClean="0"/>
              <a:t>а социјално   претприемништво</a:t>
            </a:r>
            <a:endParaRPr lang="en-US" dirty="0"/>
          </a:p>
          <a:p>
            <a:endParaRPr lang="en-US" dirty="0"/>
          </a:p>
          <a:p>
            <a:pPr marL="285750" lvl="1" indent="-285750">
              <a:buFont typeface="Wingdings" pitchFamily="2" charset="2"/>
              <a:buChar char="ü"/>
            </a:pPr>
            <a:r>
              <a:rPr lang="en-US" dirty="0" err="1" smtClean="0"/>
              <a:t>Организиран</a:t>
            </a:r>
            <a:r>
              <a:rPr lang="en-US" dirty="0" smtClean="0"/>
              <a:t> </a:t>
            </a:r>
            <a:r>
              <a:rPr lang="en-US" dirty="0" err="1"/>
              <a:t>прв</a:t>
            </a:r>
            <a:r>
              <a:rPr lang="en-US" dirty="0"/>
              <a:t> </a:t>
            </a:r>
            <a:r>
              <a:rPr lang="en-US" dirty="0" err="1"/>
              <a:t>прекуграничен</a:t>
            </a:r>
            <a:r>
              <a:rPr lang="en-US" dirty="0"/>
              <a:t> </a:t>
            </a:r>
            <a:r>
              <a:rPr lang="en-US" dirty="0" err="1" smtClean="0"/>
              <a:t>пазар</a:t>
            </a:r>
            <a:r>
              <a:rPr lang="mk-MK" dirty="0"/>
              <a:t> </a:t>
            </a:r>
            <a:r>
              <a:rPr lang="mk-MK" dirty="0" smtClean="0"/>
              <a:t>во БГ</a:t>
            </a:r>
            <a:r>
              <a:rPr lang="en-US" dirty="0" smtClean="0"/>
              <a:t>; </a:t>
            </a:r>
            <a:r>
              <a:rPr lang="en-US" dirty="0"/>
              <a:t>32 </a:t>
            </a:r>
            <a:r>
              <a:rPr lang="en-US" dirty="0" err="1"/>
              <a:t>директни</a:t>
            </a:r>
            <a:r>
              <a:rPr lang="en-US" dirty="0"/>
              <a:t> </a:t>
            </a:r>
            <a:r>
              <a:rPr lang="en-US" dirty="0" err="1"/>
              <a:t>корисници</a:t>
            </a:r>
            <a:r>
              <a:rPr lang="en-US" dirty="0"/>
              <a:t> (16 </a:t>
            </a:r>
            <a:r>
              <a:rPr lang="en-US" dirty="0" err="1"/>
              <a:t>бг</a:t>
            </a:r>
            <a:r>
              <a:rPr lang="en-US" dirty="0"/>
              <a:t> и 16 </a:t>
            </a:r>
            <a:r>
              <a:rPr lang="en-US" dirty="0" err="1"/>
              <a:t>мк</a:t>
            </a:r>
            <a:r>
              <a:rPr lang="en-US" dirty="0"/>
              <a:t>) </a:t>
            </a:r>
            <a:r>
              <a:rPr lang="en-US" dirty="0" err="1"/>
              <a:t>со</a:t>
            </a:r>
            <a:r>
              <a:rPr lang="en-US" dirty="0"/>
              <a:t> </a:t>
            </a:r>
            <a:r>
              <a:rPr lang="en-US" dirty="0" err="1"/>
              <a:t>практични</a:t>
            </a:r>
            <a:r>
              <a:rPr lang="en-US" dirty="0"/>
              <a:t> </a:t>
            </a:r>
            <a:r>
              <a:rPr lang="en-US" dirty="0" err="1"/>
              <a:t>вештини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презентирање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деловни</a:t>
            </a:r>
            <a:r>
              <a:rPr lang="en-US" dirty="0"/>
              <a:t> </a:t>
            </a:r>
            <a:r>
              <a:rPr lang="en-US" dirty="0" err="1"/>
              <a:t>идеи</a:t>
            </a:r>
            <a:r>
              <a:rPr lang="en-US" dirty="0"/>
              <a:t> и </a:t>
            </a:r>
            <a:r>
              <a:rPr lang="en-US" dirty="0" err="1"/>
              <a:t>план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пазарот</a:t>
            </a:r>
            <a:r>
              <a:rPr lang="en-US" dirty="0"/>
              <a:t>; 16 (8 BG и 8 MK) </a:t>
            </a:r>
            <a:r>
              <a:rPr lang="en-US" dirty="0" err="1"/>
              <a:t>идеи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социјален</a:t>
            </a:r>
            <a:r>
              <a:rPr lang="en-US" dirty="0"/>
              <a:t> </a:t>
            </a:r>
            <a:r>
              <a:rPr lang="en-US" dirty="0" err="1"/>
              <a:t>бизнис</a:t>
            </a:r>
            <a:r>
              <a:rPr lang="en-US" dirty="0"/>
              <a:t> </a:t>
            </a:r>
            <a:r>
              <a:rPr lang="en-US" dirty="0" err="1"/>
              <a:t>презентирани</a:t>
            </a:r>
            <a:r>
              <a:rPr lang="en-US" dirty="0"/>
              <a:t> </a:t>
            </a:r>
            <a:r>
              <a:rPr lang="en-US" dirty="0" err="1"/>
              <a:t>пред</a:t>
            </a:r>
            <a:r>
              <a:rPr lang="en-US" dirty="0"/>
              <a:t> </a:t>
            </a:r>
            <a:r>
              <a:rPr lang="en-US" dirty="0" err="1"/>
              <a:t>потенцијалните</a:t>
            </a:r>
            <a:r>
              <a:rPr lang="en-US" dirty="0"/>
              <a:t> </a:t>
            </a:r>
            <a:r>
              <a:rPr lang="en-US" dirty="0" err="1"/>
              <a:t>инвеститори</a:t>
            </a:r>
            <a:r>
              <a:rPr lang="en-US" dirty="0"/>
              <a:t> и </a:t>
            </a:r>
            <a:r>
              <a:rPr lang="en-US" dirty="0" err="1"/>
              <a:t>институции</a:t>
            </a:r>
            <a:r>
              <a:rPr lang="en-US" dirty="0"/>
              <a:t> и </a:t>
            </a:r>
            <a:r>
              <a:rPr lang="en-US" dirty="0" err="1"/>
              <a:t>организации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поддршка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социјалниот</a:t>
            </a:r>
            <a:r>
              <a:rPr lang="en-US" dirty="0"/>
              <a:t> </a:t>
            </a:r>
            <a:r>
              <a:rPr lang="en-US" dirty="0" err="1"/>
              <a:t>бизнис</a:t>
            </a:r>
            <a:r>
              <a:rPr lang="en-US" dirty="0"/>
              <a:t> и </a:t>
            </a:r>
            <a:r>
              <a:rPr lang="en-US" dirty="0" err="1"/>
              <a:t>засегнатите</a:t>
            </a:r>
            <a:r>
              <a:rPr lang="en-US" dirty="0"/>
              <a:t> </a:t>
            </a:r>
            <a:r>
              <a:rPr lang="en-US" dirty="0" err="1"/>
              <a:t>страни</a:t>
            </a:r>
            <a:r>
              <a:rPr lang="en-US" dirty="0"/>
              <a:t> </a:t>
            </a:r>
            <a:r>
              <a:rPr lang="en-US" dirty="0" err="1"/>
              <a:t>како</a:t>
            </a:r>
            <a:r>
              <a:rPr lang="en-US" dirty="0"/>
              <a:t> </a:t>
            </a:r>
            <a:r>
              <a:rPr lang="en-US" dirty="0" err="1"/>
              <a:t>што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јавните</a:t>
            </a:r>
            <a:r>
              <a:rPr lang="en-US" dirty="0"/>
              <a:t> </a:t>
            </a:r>
            <a:r>
              <a:rPr lang="en-US" dirty="0" err="1"/>
              <a:t>власти</a:t>
            </a:r>
            <a:r>
              <a:rPr lang="en-US" dirty="0"/>
              <a:t>, </a:t>
            </a:r>
            <a:r>
              <a:rPr lang="en-US" dirty="0" err="1"/>
              <a:t>невладините</a:t>
            </a:r>
            <a:r>
              <a:rPr lang="en-US" dirty="0"/>
              <a:t> </a:t>
            </a:r>
            <a:r>
              <a:rPr lang="en-US" dirty="0" err="1"/>
              <a:t>организации</a:t>
            </a:r>
            <a:r>
              <a:rPr lang="en-US" dirty="0"/>
              <a:t>, </a:t>
            </a:r>
            <a:r>
              <a:rPr lang="en-US" dirty="0" err="1"/>
              <a:t>заедницата</a:t>
            </a:r>
            <a:r>
              <a:rPr lang="en-US" dirty="0"/>
              <a:t> и </a:t>
            </a:r>
            <a:r>
              <a:rPr lang="en-US" dirty="0" err="1"/>
              <a:t>медиумите</a:t>
            </a:r>
            <a:r>
              <a:rPr lang="en-US" dirty="0"/>
              <a:t>; </a:t>
            </a:r>
            <a:r>
              <a:rPr lang="en-US" dirty="0" err="1"/>
              <a:t>презентирани</a:t>
            </a:r>
            <a:r>
              <a:rPr lang="en-US" dirty="0"/>
              <a:t> </a:t>
            </a:r>
            <a:r>
              <a:rPr lang="en-US" dirty="0" err="1"/>
              <a:t>достигнувања</a:t>
            </a:r>
            <a:r>
              <a:rPr lang="en-US" dirty="0"/>
              <a:t> и </a:t>
            </a:r>
            <a:r>
              <a:rPr lang="en-US" dirty="0" err="1"/>
              <a:t>резултати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проектот</a:t>
            </a:r>
            <a:r>
              <a:rPr lang="en-US" dirty="0"/>
              <a:t>, </a:t>
            </a:r>
            <a:r>
              <a:rPr lang="en-US" dirty="0" err="1"/>
              <a:t>како</a:t>
            </a:r>
            <a:r>
              <a:rPr lang="en-US" dirty="0"/>
              <a:t> и </a:t>
            </a:r>
            <a:r>
              <a:rPr lang="en-US" dirty="0" err="1"/>
              <a:t>добра</a:t>
            </a:r>
            <a:r>
              <a:rPr lang="en-US" dirty="0"/>
              <a:t> </a:t>
            </a:r>
            <a:r>
              <a:rPr lang="en-US" dirty="0" err="1"/>
              <a:t>практика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ЕУ.</a:t>
            </a:r>
          </a:p>
          <a:p>
            <a:pPr marL="285750" lvl="1" indent="-285750">
              <a:buFont typeface="Wingdings" pitchFamily="2" charset="2"/>
              <a:buChar char="ü"/>
            </a:pPr>
            <a:endParaRPr lang="mk-MK" dirty="0"/>
          </a:p>
        </p:txBody>
      </p:sp>
      <p:sp>
        <p:nvSpPr>
          <p:cNvPr id="7" name="Rectangle 6"/>
          <p:cNvSpPr/>
          <p:nvPr/>
        </p:nvSpPr>
        <p:spPr>
          <a:xfrm>
            <a:off x="457200" y="6019800"/>
            <a:ext cx="4267200" cy="533400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mk-MK" sz="1100" dirty="0" smtClean="0">
                <a:solidFill>
                  <a:schemeClr val="accent1">
                    <a:lumMod val="50000"/>
                  </a:schemeClr>
                </a:solidFill>
              </a:rPr>
              <a:t>Развој на екосистем за социјално претприемништво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” </a:t>
            </a:r>
            <a:endParaRPr lang="mk-MK" sz="1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CB006.</a:t>
            </a:r>
            <a:r>
              <a:rPr lang="mk-MK" sz="11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.31.0</a:t>
            </a:r>
            <a:r>
              <a:rPr lang="mk-MK" sz="1100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225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0"/>
            <a:ext cx="3505200" cy="642933"/>
          </a:xfrm>
        </p:spPr>
      </p:pic>
      <p:sp>
        <p:nvSpPr>
          <p:cNvPr id="8" name="TextBox 7"/>
          <p:cNvSpPr txBox="1"/>
          <p:nvPr/>
        </p:nvSpPr>
        <p:spPr>
          <a:xfrm>
            <a:off x="861060" y="762000"/>
            <a:ext cx="685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mk-MK" b="1" dirty="0" smtClean="0"/>
          </a:p>
          <a:p>
            <a:r>
              <a:rPr lang="mk-MK" b="1" dirty="0" smtClean="0"/>
              <a:t>Активност </a:t>
            </a:r>
            <a:r>
              <a:rPr lang="mk-MK" b="1" dirty="0"/>
              <a:t>8</a:t>
            </a:r>
            <a:r>
              <a:rPr lang="en-US" b="1" dirty="0" smtClean="0"/>
              <a:t>:</a:t>
            </a:r>
            <a:r>
              <a:rPr lang="mk-MK" b="1" dirty="0" smtClean="0"/>
              <a:t> </a:t>
            </a:r>
            <a:r>
              <a:rPr lang="mk-MK" b="1" dirty="0"/>
              <a:t>Прекугранична конференција за социјално </a:t>
            </a:r>
            <a:r>
              <a:rPr lang="mk-MK" b="1" dirty="0" smtClean="0"/>
              <a:t>претприемништво</a:t>
            </a:r>
          </a:p>
          <a:p>
            <a:endParaRPr lang="en-US" dirty="0"/>
          </a:p>
          <a:p>
            <a:pPr marL="285750" lvl="1" indent="-285750">
              <a:buFont typeface="Wingdings" pitchFamily="2" charset="2"/>
              <a:buChar char="ü"/>
            </a:pPr>
            <a:r>
              <a:rPr lang="mk-MK" dirty="0" smtClean="0"/>
              <a:t> Дводневна завршна </a:t>
            </a:r>
            <a:r>
              <a:rPr lang="mk-MK" dirty="0"/>
              <a:t>конференција </a:t>
            </a:r>
            <a:r>
              <a:rPr lang="mk-MK" dirty="0" smtClean="0"/>
              <a:t>во МК со 50 засегнати страни до прекуграничниот регион (јавни </a:t>
            </a:r>
            <a:r>
              <a:rPr lang="mk-MK" dirty="0"/>
              <a:t>власти, бизнис, училишта и универзитети, невладини организации и </a:t>
            </a:r>
            <a:r>
              <a:rPr lang="mk-MK" dirty="0" smtClean="0"/>
              <a:t>медиуми);</a:t>
            </a:r>
            <a:r>
              <a:rPr lang="mk-MK" dirty="0"/>
              <a:t> Промовирани сите резултати </a:t>
            </a:r>
            <a:r>
              <a:rPr lang="mk-MK" dirty="0" smtClean="0"/>
              <a:t>од реализирани активности по проектот</a:t>
            </a:r>
            <a:endParaRPr lang="en-US" dirty="0"/>
          </a:p>
          <a:p>
            <a:pPr marL="0" lvl="1"/>
            <a:endParaRPr lang="mk-MK" dirty="0" smtClean="0"/>
          </a:p>
          <a:p>
            <a:pPr marL="285750" lvl="1" indent="-285750">
              <a:buFont typeface="Wingdings" pitchFamily="2" charset="2"/>
              <a:buChar char="ü"/>
            </a:pPr>
            <a:r>
              <a:rPr lang="mk-MK" dirty="0" smtClean="0"/>
              <a:t>Организирана </a:t>
            </a:r>
            <a:r>
              <a:rPr lang="mk-MK" dirty="0"/>
              <a:t>студиска посета на социјалното </a:t>
            </a:r>
            <a:r>
              <a:rPr lang="mk-MK" dirty="0" smtClean="0"/>
              <a:t>претпријатие во МК; </a:t>
            </a:r>
            <a:endParaRPr lang="mk-MK" dirty="0"/>
          </a:p>
        </p:txBody>
      </p:sp>
      <p:sp>
        <p:nvSpPr>
          <p:cNvPr id="7" name="Rectangle 6"/>
          <p:cNvSpPr/>
          <p:nvPr/>
        </p:nvSpPr>
        <p:spPr>
          <a:xfrm>
            <a:off x="457200" y="6019800"/>
            <a:ext cx="4267200" cy="533400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mk-MK" sz="1100" dirty="0" smtClean="0">
                <a:solidFill>
                  <a:schemeClr val="accent1">
                    <a:lumMod val="50000"/>
                  </a:schemeClr>
                </a:solidFill>
              </a:rPr>
              <a:t>Развој на екосистем за социјално претприемништво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” </a:t>
            </a:r>
            <a:endParaRPr lang="mk-MK" sz="1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CB006.</a:t>
            </a:r>
            <a:r>
              <a:rPr lang="mk-MK" sz="11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.31.0</a:t>
            </a:r>
            <a:r>
              <a:rPr lang="mk-MK" sz="1100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Vaska\Desktop\SEED\Sliki SEED\pretpriemach-na-godina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6820" y="4038600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34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0"/>
            <a:ext cx="3505200" cy="642933"/>
          </a:xfrm>
        </p:spPr>
      </p:pic>
      <p:sp>
        <p:nvSpPr>
          <p:cNvPr id="8" name="TextBox 7"/>
          <p:cNvSpPr txBox="1"/>
          <p:nvPr/>
        </p:nvSpPr>
        <p:spPr>
          <a:xfrm>
            <a:off x="861060" y="990600"/>
            <a:ext cx="685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mk-MK" b="1" dirty="0" smtClean="0"/>
          </a:p>
          <a:p>
            <a:r>
              <a:rPr lang="mk-MK" b="1" dirty="0" smtClean="0"/>
              <a:t>Активност 9</a:t>
            </a:r>
            <a:r>
              <a:rPr lang="en-US" b="1" dirty="0" smtClean="0"/>
              <a:t>:</a:t>
            </a:r>
            <a:r>
              <a:rPr lang="mk-MK" b="1" dirty="0" smtClean="0"/>
              <a:t> </a:t>
            </a:r>
            <a:r>
              <a:rPr lang="mk-MK" b="1" dirty="0"/>
              <a:t>Информации и </a:t>
            </a:r>
            <a:r>
              <a:rPr lang="mk-MK" b="1" dirty="0" smtClean="0"/>
              <a:t>публицитет</a:t>
            </a:r>
          </a:p>
          <a:p>
            <a:endParaRPr lang="en-US" dirty="0"/>
          </a:p>
          <a:p>
            <a:pPr marL="285750" lvl="1" indent="-285750">
              <a:buFont typeface="Wingdings" pitchFamily="2" charset="2"/>
              <a:buChar char="ü"/>
            </a:pPr>
            <a:r>
              <a:rPr lang="mk-MK" dirty="0" smtClean="0"/>
              <a:t> </a:t>
            </a:r>
            <a:r>
              <a:rPr lang="mk-MK" dirty="0"/>
              <a:t>Активностите за информации и публицитет имаат за цел да информираат што е можно повеќе претставници од целните </a:t>
            </a:r>
            <a:r>
              <a:rPr lang="mk-MK" dirty="0" smtClean="0"/>
              <a:t>групи и корисниците, преку </a:t>
            </a:r>
            <a:r>
              <a:rPr lang="mk-MK" dirty="0"/>
              <a:t>организирање </a:t>
            </a:r>
            <a:r>
              <a:rPr lang="mk-MK" dirty="0" smtClean="0"/>
              <a:t>на прес-конференции и кампања за подигање на свеста за социјално претприемништво</a:t>
            </a:r>
          </a:p>
          <a:p>
            <a:pPr marL="0" lvl="1"/>
            <a:endParaRPr lang="mk-MK" dirty="0" smtClean="0"/>
          </a:p>
          <a:p>
            <a:pPr marL="285750" lvl="1" indent="-285750">
              <a:buFont typeface="Wingdings" pitchFamily="2" charset="2"/>
              <a:buChar char="ü"/>
            </a:pPr>
            <a:r>
              <a:rPr lang="mk-MK" dirty="0" smtClean="0"/>
              <a:t>изработка на промотивни транспаренти; летоци; папки; тетратки, стикери,мајци пенкала; реклами </a:t>
            </a:r>
            <a:r>
              <a:rPr lang="mk-MK" dirty="0"/>
              <a:t>во медиуми </a:t>
            </a:r>
            <a:r>
              <a:rPr lang="mk-MK" dirty="0" smtClean="0"/>
              <a:t>и радио објави. </a:t>
            </a:r>
          </a:p>
          <a:p>
            <a:pPr marL="0" lvl="1"/>
            <a:endParaRPr lang="mk-MK" dirty="0" smtClean="0"/>
          </a:p>
          <a:p>
            <a:pPr marL="285750" lvl="1" indent="-285750">
              <a:buFont typeface="Wingdings" pitchFamily="2" charset="2"/>
              <a:buChar char="ü"/>
            </a:pPr>
            <a:r>
              <a:rPr lang="mk-MK" dirty="0" smtClean="0"/>
              <a:t>Изработка на </a:t>
            </a:r>
            <a:r>
              <a:rPr lang="mk-MK" dirty="0"/>
              <a:t>веб-страница и профилот на социјалните медиуми ќе го промовираат трајно процесот на имплементација на проектот.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6019800"/>
            <a:ext cx="4267200" cy="533400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mk-MK" sz="1100" dirty="0" smtClean="0">
                <a:solidFill>
                  <a:schemeClr val="accent1">
                    <a:lumMod val="50000"/>
                  </a:schemeClr>
                </a:solidFill>
              </a:rPr>
              <a:t>Развој на екосистем за социјално претприемништво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” </a:t>
            </a:r>
            <a:endParaRPr lang="mk-MK" sz="1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CB006.</a:t>
            </a:r>
            <a:r>
              <a:rPr lang="mk-MK" sz="11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.31.0</a:t>
            </a:r>
            <a:r>
              <a:rPr lang="mk-MK" sz="1100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724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0"/>
            <a:ext cx="3206424" cy="6429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1295400"/>
            <a:ext cx="591925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mk-MK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 благодарам на вниманието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1400" y="55626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 менаџер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r>
              <a:rPr lang="mk-MK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Васка ташева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6034" y="322892"/>
            <a:ext cx="4178826" cy="533400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mk-MK" sz="1100" dirty="0" smtClean="0">
                <a:solidFill>
                  <a:schemeClr val="accent1">
                    <a:lumMod val="50000"/>
                  </a:schemeClr>
                </a:solidFill>
              </a:rPr>
              <a:t>Развој на екосистем за социјално претприемништво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” </a:t>
            </a:r>
            <a:endParaRPr lang="mk-MK" sz="1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CB006.</a:t>
            </a:r>
            <a:r>
              <a:rPr lang="mk-MK" sz="11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.31.0</a:t>
            </a:r>
            <a:r>
              <a:rPr lang="mk-MK" sz="1100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Vaska\Desktop\SEED\Sliki SEED\BeASocialEntrepreneu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54533"/>
            <a:ext cx="5257800" cy="318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892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90600"/>
            <a:ext cx="3505200" cy="533400"/>
          </a:xfrm>
          <a:solidFill>
            <a:schemeClr val="bg2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mk-MK" sz="2000" b="1" i="1" dirty="0" smtClean="0"/>
              <a:t>Цел на проектот</a:t>
            </a:r>
            <a:endParaRPr lang="en-US" sz="2000" b="1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7620"/>
            <a:ext cx="3505200" cy="642933"/>
          </a:xfrm>
        </p:spPr>
      </p:pic>
      <p:sp>
        <p:nvSpPr>
          <p:cNvPr id="8" name="TextBox 7"/>
          <p:cNvSpPr txBox="1"/>
          <p:nvPr/>
        </p:nvSpPr>
        <p:spPr>
          <a:xfrm>
            <a:off x="838200" y="1752600"/>
            <a:ext cx="73228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Целта на проектот е да се придонесе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mk-MK" dirty="0" smtClean="0">
                <a:solidFill>
                  <a:schemeClr val="tx2">
                    <a:lumMod val="50000"/>
                  </a:schemeClr>
                </a:solidFill>
              </a:rPr>
              <a:t>подигање на свеста за развој на социјалното претприемништво, преку зајакнување на довербата кај директните корисници и институции, градење посилни односи и мрежно поврзување, поттикнување на вработувањето во регионот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	 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6172200"/>
            <a:ext cx="4191000" cy="381000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mk-MK" sz="1100" dirty="0" smtClean="0">
                <a:solidFill>
                  <a:schemeClr val="accent1">
                    <a:lumMod val="50000"/>
                  </a:schemeClr>
                </a:solidFill>
              </a:rPr>
              <a:t>Развој на екосистем за социјално претприемништво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” </a:t>
            </a:r>
            <a:endParaRPr lang="mk-MK" sz="1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CB006.</a:t>
            </a:r>
            <a:r>
              <a:rPr lang="mk-MK" sz="11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.31.0</a:t>
            </a:r>
            <a:r>
              <a:rPr lang="mk-MK" sz="1100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Vaska\Desktop\SEED\Sliki SEED\MA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76600"/>
            <a:ext cx="6096000" cy="271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044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7620"/>
            <a:ext cx="3505200" cy="642933"/>
          </a:xfrm>
        </p:spPr>
      </p:pic>
      <p:sp>
        <p:nvSpPr>
          <p:cNvPr id="8" name="TextBox 7"/>
          <p:cNvSpPr txBox="1"/>
          <p:nvPr/>
        </p:nvSpPr>
        <p:spPr>
          <a:xfrm>
            <a:off x="914400" y="1751978"/>
            <a:ext cx="7467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mk-MK" b="1" dirty="0" smtClean="0"/>
              <a:t>Ке работиме во две главни насоки и со следниве целни групи</a:t>
            </a:r>
            <a:r>
              <a:rPr lang="en-US" b="1" dirty="0" smtClean="0"/>
              <a:t>:</a:t>
            </a:r>
          </a:p>
          <a:p>
            <a:pPr lvl="0"/>
            <a:endParaRPr lang="mk-MK" b="1" dirty="0" smtClean="0"/>
          </a:p>
          <a:p>
            <a:pPr marL="285750" lvl="0" indent="-285750">
              <a:buFont typeface="Wingdings" pitchFamily="2" charset="2"/>
              <a:buChar char="v"/>
            </a:pPr>
            <a:r>
              <a:rPr lang="mk-MK" b="1" dirty="0" smtClean="0"/>
              <a:t>Интезивно со директните корисници </a:t>
            </a:r>
            <a:r>
              <a:rPr lang="mk-MK" dirty="0" smtClean="0"/>
              <a:t>(</a:t>
            </a:r>
            <a:r>
              <a:rPr lang="en-US" smtClean="0"/>
              <a:t> Млади</a:t>
            </a:r>
            <a:r>
              <a:rPr lang="en-US" dirty="0" smtClean="0"/>
              <a:t>,</a:t>
            </a:r>
            <a:r>
              <a:rPr lang="mk-MK" dirty="0" smtClean="0"/>
              <a:t> ученици </a:t>
            </a:r>
            <a:r>
              <a:rPr lang="en-US" dirty="0" err="1"/>
              <a:t>од</a:t>
            </a:r>
            <a:r>
              <a:rPr lang="en-US" dirty="0"/>
              <a:t> </a:t>
            </a:r>
            <a:r>
              <a:rPr lang="en-US" dirty="0" err="1"/>
              <a:t>средни</a:t>
            </a:r>
            <a:r>
              <a:rPr lang="en-US" dirty="0"/>
              <a:t> и </a:t>
            </a:r>
            <a:r>
              <a:rPr lang="en-US" dirty="0" err="1"/>
              <a:t>стручни</a:t>
            </a:r>
            <a:r>
              <a:rPr lang="en-US" dirty="0"/>
              <a:t> </a:t>
            </a:r>
            <a:r>
              <a:rPr lang="en-US" dirty="0" err="1"/>
              <a:t>училишта</a:t>
            </a:r>
            <a:r>
              <a:rPr lang="mk-MK" dirty="0" smtClean="0"/>
              <a:t>, студенти </a:t>
            </a:r>
            <a:r>
              <a:rPr lang="mk-MK" dirty="0"/>
              <a:t>од </a:t>
            </a:r>
            <a:r>
              <a:rPr lang="en-US" dirty="0" err="1" smtClean="0"/>
              <a:t>универзитети</a:t>
            </a:r>
            <a:r>
              <a:rPr lang="mk-MK" dirty="0" smtClean="0"/>
              <a:t>, млади </a:t>
            </a:r>
            <a:r>
              <a:rPr lang="mk-MK" dirty="0"/>
              <a:t>во неповолна положба</a:t>
            </a:r>
            <a:r>
              <a:rPr lang="en-US" dirty="0"/>
              <a:t>, </a:t>
            </a:r>
            <a:r>
              <a:rPr lang="mk-MK" dirty="0"/>
              <a:t>млади</a:t>
            </a:r>
            <a:r>
              <a:rPr lang="en-US" dirty="0"/>
              <a:t> </a:t>
            </a:r>
            <a:r>
              <a:rPr lang="en-US" dirty="0" err="1"/>
              <a:t>во</a:t>
            </a:r>
            <a:r>
              <a:rPr lang="en-US" dirty="0"/>
              <a:t> </a:t>
            </a:r>
            <a:r>
              <a:rPr lang="en-US" dirty="0" err="1"/>
              <a:t>ризик</a:t>
            </a:r>
            <a:r>
              <a:rPr lang="en-US" dirty="0"/>
              <a:t> </a:t>
            </a:r>
            <a:r>
              <a:rPr lang="en-US" dirty="0" err="1"/>
              <a:t>од</a:t>
            </a:r>
            <a:r>
              <a:rPr lang="en-US" dirty="0"/>
              <a:t> </a:t>
            </a:r>
            <a:r>
              <a:rPr lang="en-US" dirty="0" err="1"/>
              <a:t>социјална</a:t>
            </a:r>
            <a:r>
              <a:rPr lang="en-US" dirty="0"/>
              <a:t> </a:t>
            </a:r>
            <a:r>
              <a:rPr lang="en-US" dirty="0" err="1" smtClean="0"/>
              <a:t>исклученост</a:t>
            </a:r>
            <a:r>
              <a:rPr lang="en-US" dirty="0" smtClean="0"/>
              <a:t>,</a:t>
            </a:r>
            <a:r>
              <a:rPr lang="mk-MK" dirty="0" smtClean="0"/>
              <a:t> </a:t>
            </a:r>
            <a:r>
              <a:rPr lang="en-US" dirty="0" err="1" smtClean="0"/>
              <a:t>не</a:t>
            </a:r>
            <a:r>
              <a:rPr lang="mk-MK" dirty="0"/>
              <a:t>квалификувани лица, маргинализирани целни </a:t>
            </a:r>
            <a:r>
              <a:rPr lang="mk-MK" dirty="0" smtClean="0"/>
              <a:t>групи, </a:t>
            </a:r>
            <a:r>
              <a:rPr lang="en-US" dirty="0" err="1" smtClean="0"/>
              <a:t>млади</a:t>
            </a:r>
            <a:r>
              <a:rPr lang="en-US" dirty="0" smtClean="0"/>
              <a:t> </a:t>
            </a:r>
            <a:r>
              <a:rPr lang="en-US" dirty="0" err="1"/>
              <a:t>од</a:t>
            </a:r>
            <a:r>
              <a:rPr lang="en-US" dirty="0"/>
              <a:t> </a:t>
            </a:r>
            <a:r>
              <a:rPr lang="en-US" dirty="0" err="1" smtClean="0"/>
              <a:t>малцинства</a:t>
            </a:r>
            <a:r>
              <a:rPr lang="mk-MK" dirty="0" smtClean="0"/>
              <a:t>, н</a:t>
            </a:r>
            <a:r>
              <a:rPr lang="en-US" dirty="0" err="1" smtClean="0"/>
              <a:t>евладини</a:t>
            </a:r>
            <a:r>
              <a:rPr lang="en-US" dirty="0" smtClean="0"/>
              <a:t> </a:t>
            </a:r>
            <a:r>
              <a:rPr lang="en-US" dirty="0" err="1" smtClean="0"/>
              <a:t>организации</a:t>
            </a:r>
            <a:r>
              <a:rPr lang="mk-MK" dirty="0" smtClean="0"/>
              <a:t>)</a:t>
            </a:r>
          </a:p>
          <a:p>
            <a:pPr marL="285750" lvl="0" indent="-285750"/>
            <a:endParaRPr lang="mk-MK" dirty="0" smtClean="0"/>
          </a:p>
          <a:p>
            <a:pPr marL="285750" lvl="0" indent="-285750">
              <a:buFont typeface="Wingdings" pitchFamily="2" charset="2"/>
              <a:buChar char="v"/>
            </a:pPr>
            <a:r>
              <a:rPr lang="mk-MK" dirty="0" smtClean="0"/>
              <a:t> </a:t>
            </a:r>
            <a:r>
              <a:rPr lang="mk-MK" b="1" dirty="0" smtClean="0"/>
              <a:t>Заеднички напори со засегнатите страни </a:t>
            </a:r>
            <a:r>
              <a:rPr lang="mk-MK" dirty="0" smtClean="0"/>
              <a:t>(</a:t>
            </a:r>
            <a:r>
              <a:rPr lang="en-US" dirty="0" err="1" smtClean="0"/>
              <a:t>Јавните</a:t>
            </a:r>
            <a:r>
              <a:rPr lang="en-US" dirty="0" smtClean="0"/>
              <a:t> </a:t>
            </a:r>
            <a:r>
              <a:rPr lang="en-US" dirty="0" err="1"/>
              <a:t>власти</a:t>
            </a:r>
            <a:r>
              <a:rPr lang="en-US" dirty="0"/>
              <a:t> и </a:t>
            </a:r>
            <a:r>
              <a:rPr lang="en-US" dirty="0" err="1"/>
              <a:t>институции</a:t>
            </a:r>
            <a:r>
              <a:rPr lang="en-US" dirty="0"/>
              <a:t> </a:t>
            </a:r>
            <a:r>
              <a:rPr lang="en-US" dirty="0" err="1"/>
              <a:t>кои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занимаваат</a:t>
            </a:r>
            <a:r>
              <a:rPr lang="en-US" dirty="0"/>
              <a:t> </a:t>
            </a:r>
            <a:r>
              <a:rPr lang="en-US" dirty="0" err="1"/>
              <a:t>со</a:t>
            </a:r>
            <a:r>
              <a:rPr lang="en-US" dirty="0"/>
              <a:t> </a:t>
            </a:r>
            <a:r>
              <a:rPr lang="en-US" dirty="0" err="1"/>
              <a:t>социјални</a:t>
            </a:r>
            <a:r>
              <a:rPr lang="en-US" dirty="0"/>
              <a:t> </a:t>
            </a:r>
            <a:r>
              <a:rPr lang="en-US" dirty="0" err="1"/>
              <a:t>иницијативи</a:t>
            </a:r>
            <a:r>
              <a:rPr lang="en-US" dirty="0"/>
              <a:t> </a:t>
            </a:r>
            <a:r>
              <a:rPr lang="en-US" dirty="0" smtClean="0"/>
              <a:t>и</a:t>
            </a:r>
            <a:r>
              <a:rPr lang="mk-MK" dirty="0" smtClean="0"/>
              <a:t> </a:t>
            </a:r>
            <a:r>
              <a:rPr lang="en-US" dirty="0" err="1" smtClean="0"/>
              <a:t>претприемништво</a:t>
            </a:r>
            <a:r>
              <a:rPr lang="mk-MK" dirty="0" smtClean="0"/>
              <a:t>, с</a:t>
            </a:r>
            <a:r>
              <a:rPr lang="en-US" dirty="0" err="1" smtClean="0"/>
              <a:t>оцијални</a:t>
            </a:r>
            <a:r>
              <a:rPr lang="en-US" dirty="0" smtClean="0"/>
              <a:t> </a:t>
            </a:r>
            <a:r>
              <a:rPr lang="en-US" dirty="0" err="1" smtClean="0"/>
              <a:t>претпријатија</a:t>
            </a:r>
            <a:r>
              <a:rPr lang="mk-MK" dirty="0" smtClean="0"/>
              <a:t>, д</a:t>
            </a:r>
            <a:r>
              <a:rPr lang="en-US" dirty="0" err="1" smtClean="0"/>
              <a:t>еловни</a:t>
            </a:r>
            <a:r>
              <a:rPr lang="en-US" dirty="0" smtClean="0"/>
              <a:t> </a:t>
            </a:r>
            <a:r>
              <a:rPr lang="en-US" dirty="0"/>
              <a:t>и </a:t>
            </a:r>
            <a:r>
              <a:rPr lang="en-US" dirty="0" err="1"/>
              <a:t>едукативни</a:t>
            </a:r>
            <a:r>
              <a:rPr lang="en-US" dirty="0"/>
              <a:t> </a:t>
            </a:r>
            <a:r>
              <a:rPr lang="en-US" dirty="0" err="1"/>
              <a:t>организации</a:t>
            </a:r>
            <a:r>
              <a:rPr lang="en-US" dirty="0"/>
              <a:t>, </a:t>
            </a:r>
            <a:r>
              <a:rPr lang="en-US" dirty="0" err="1" smtClean="0"/>
              <a:t>медиуми</a:t>
            </a:r>
            <a:r>
              <a:rPr lang="mk-MK" dirty="0" smtClean="0"/>
              <a:t>)</a:t>
            </a:r>
            <a:endParaRPr lang="en-US" dirty="0"/>
          </a:p>
          <a:p>
            <a:pPr marL="285750" indent="-285750">
              <a:buFont typeface="Wingdings" pitchFamily="2" charset="2"/>
              <a:buChar char="v"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	 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6172200"/>
            <a:ext cx="4191000" cy="381000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mk-MK" sz="1100" dirty="0" smtClean="0">
                <a:solidFill>
                  <a:schemeClr val="accent1">
                    <a:lumMod val="50000"/>
                  </a:schemeClr>
                </a:solidFill>
              </a:rPr>
              <a:t>Развој на екосистем за социјално претприемништво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” </a:t>
            </a:r>
            <a:endParaRPr lang="mk-MK" sz="1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CB006.</a:t>
            </a:r>
            <a:r>
              <a:rPr lang="mk-MK" sz="11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.31.0</a:t>
            </a:r>
            <a:r>
              <a:rPr lang="mk-MK" sz="1100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1143000" y="838200"/>
            <a:ext cx="6172200" cy="533400"/>
          </a:xfrm>
          <a:prstGeom prst="rect">
            <a:avLst/>
          </a:prstGeo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mk-MK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Целна (таргет) група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796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6553200" cy="533400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mk-MK" sz="2000" b="1" i="1" dirty="0" smtClean="0"/>
              <a:t>Активности на проектот</a:t>
            </a:r>
            <a:endParaRPr lang="en-US" sz="2000" b="1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0"/>
            <a:ext cx="3505200" cy="642933"/>
          </a:xfrm>
        </p:spPr>
      </p:pic>
      <p:sp>
        <p:nvSpPr>
          <p:cNvPr id="8" name="TextBox 7"/>
          <p:cNvSpPr txBox="1"/>
          <p:nvPr/>
        </p:nvSpPr>
        <p:spPr>
          <a:xfrm>
            <a:off x="685800" y="1295400"/>
            <a:ext cx="6858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mk-MK" b="1" dirty="0" smtClean="0"/>
          </a:p>
          <a:p>
            <a:pPr lvl="0"/>
            <a:r>
              <a:rPr lang="mk-MK" b="1" dirty="0" smtClean="0"/>
              <a:t>Активност 1</a:t>
            </a:r>
            <a:r>
              <a:rPr lang="en-US" b="1" dirty="0" smtClean="0"/>
              <a:t>: </a:t>
            </a:r>
            <a:r>
              <a:rPr lang="mk-MK" b="1" dirty="0" smtClean="0"/>
              <a:t>Кампања </a:t>
            </a:r>
            <a:r>
              <a:rPr lang="mk-MK" b="1" dirty="0"/>
              <a:t>за подигнување на свеста за </a:t>
            </a:r>
            <a:r>
              <a:rPr lang="mk-MK" b="1" dirty="0" smtClean="0"/>
              <a:t>социјално </a:t>
            </a:r>
            <a:r>
              <a:rPr lang="mk-MK" b="1" dirty="0"/>
              <a:t>претприемништво и собирање </a:t>
            </a:r>
            <a:r>
              <a:rPr lang="mk-MK" b="1" dirty="0" smtClean="0"/>
              <a:t>идеи</a:t>
            </a:r>
          </a:p>
          <a:p>
            <a:pPr lvl="0"/>
            <a:endParaRPr lang="en-US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u="sng" dirty="0" smtClean="0"/>
              <a:t>Целта е</a:t>
            </a:r>
            <a:r>
              <a:rPr lang="ru-RU" dirty="0" smtClean="0"/>
              <a:t> да </a:t>
            </a:r>
            <a:r>
              <a:rPr lang="ru-RU" dirty="0"/>
              <a:t>се подигне свеста за социјалното претприемништво и да се изберат директни корисници, да се изберат потенцијални социјални бизнис идеи и иницијативи, кои имаат потенцијал да се развијат</a:t>
            </a:r>
            <a:r>
              <a:rPr lang="ru-RU" dirty="0" smtClean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u="sng" dirty="0"/>
              <a:t> </a:t>
            </a:r>
            <a:r>
              <a:rPr lang="mk-MK" u="sng" smtClean="0"/>
              <a:t>Резултати  </a:t>
            </a:r>
            <a:r>
              <a:rPr lang="en-US" smtClean="0"/>
              <a:t>Избрани</a:t>
            </a:r>
            <a:r>
              <a:rPr lang="en-US" dirty="0" smtClean="0"/>
              <a:t> </a:t>
            </a:r>
            <a:r>
              <a:rPr lang="en-US" dirty="0" err="1"/>
              <a:t>високо</a:t>
            </a:r>
            <a:r>
              <a:rPr lang="en-US" dirty="0"/>
              <a:t> </a:t>
            </a:r>
            <a:r>
              <a:rPr lang="en-US" dirty="0" err="1"/>
              <a:t>мотивирани</a:t>
            </a:r>
            <a:r>
              <a:rPr lang="en-US" dirty="0"/>
              <a:t> 40 </a:t>
            </a:r>
            <a:r>
              <a:rPr lang="en-US" dirty="0" err="1"/>
              <a:t>мк</a:t>
            </a:r>
            <a:r>
              <a:rPr lang="en-US" dirty="0"/>
              <a:t> и 40 </a:t>
            </a:r>
            <a:r>
              <a:rPr lang="en-US" dirty="0" smtClean="0"/>
              <a:t>БГ </a:t>
            </a:r>
            <a:r>
              <a:rPr lang="en-US" dirty="0" err="1" smtClean="0"/>
              <a:t>учесници</a:t>
            </a:r>
            <a:r>
              <a:rPr lang="mk-MK" dirty="0"/>
              <a:t> </a:t>
            </a:r>
            <a:r>
              <a:rPr lang="en-US" dirty="0" err="1" smtClean="0"/>
              <a:t>подготвени</a:t>
            </a:r>
            <a:r>
              <a:rPr lang="en-US" dirty="0" smtClean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соработка</a:t>
            </a:r>
            <a:r>
              <a:rPr lang="en-US" dirty="0"/>
              <a:t> и </a:t>
            </a:r>
            <a:r>
              <a:rPr lang="en-US" dirty="0" err="1"/>
              <a:t>учество</a:t>
            </a:r>
            <a:r>
              <a:rPr lang="en-US" dirty="0"/>
              <a:t> </a:t>
            </a:r>
            <a:r>
              <a:rPr lang="en-US" dirty="0" err="1"/>
              <a:t>во</a:t>
            </a:r>
            <a:r>
              <a:rPr lang="en-US" dirty="0"/>
              <a:t> </a:t>
            </a:r>
            <a:r>
              <a:rPr lang="en-US" dirty="0" err="1"/>
              <a:t>проектни</a:t>
            </a:r>
            <a:r>
              <a:rPr lang="en-US" dirty="0"/>
              <a:t> </a:t>
            </a:r>
            <a:r>
              <a:rPr lang="en-US" dirty="0" err="1"/>
              <a:t>активности</a:t>
            </a:r>
            <a:r>
              <a:rPr lang="en-US" dirty="0"/>
              <a:t>; </a:t>
            </a:r>
            <a:r>
              <a:rPr lang="mk-MK" dirty="0" err="1"/>
              <a:t>и</a:t>
            </a:r>
            <a:r>
              <a:rPr lang="en-US" dirty="0" err="1" smtClean="0"/>
              <a:t>збрани</a:t>
            </a:r>
            <a:r>
              <a:rPr lang="en-US" dirty="0" smtClean="0"/>
              <a:t> </a:t>
            </a:r>
            <a:r>
              <a:rPr lang="en-US" dirty="0"/>
              <a:t>10 МК и 10 БГ </a:t>
            </a:r>
            <a:r>
              <a:rPr lang="en-US" dirty="0" err="1"/>
              <a:t>претставници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засегнати</a:t>
            </a:r>
            <a:r>
              <a:rPr lang="en-US" dirty="0"/>
              <a:t> </a:t>
            </a:r>
            <a:r>
              <a:rPr lang="en-US" dirty="0" err="1"/>
              <a:t>страни</a:t>
            </a:r>
            <a:r>
              <a:rPr lang="en-US" dirty="0"/>
              <a:t> </a:t>
            </a:r>
            <a:r>
              <a:rPr lang="en-US" dirty="0" err="1"/>
              <a:t>кои</a:t>
            </a:r>
            <a:r>
              <a:rPr lang="en-US" dirty="0"/>
              <a:t> </a:t>
            </a:r>
            <a:r>
              <a:rPr lang="en-US" dirty="0" err="1"/>
              <a:t>поддржуваат</a:t>
            </a:r>
            <a:r>
              <a:rPr lang="en-US" dirty="0"/>
              <a:t> и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занимаваат</a:t>
            </a:r>
            <a:r>
              <a:rPr lang="en-US" dirty="0"/>
              <a:t> </a:t>
            </a:r>
            <a:r>
              <a:rPr lang="en-US" dirty="0" err="1"/>
              <a:t>со</a:t>
            </a:r>
            <a:r>
              <a:rPr lang="en-US" dirty="0"/>
              <a:t> </a:t>
            </a:r>
            <a:r>
              <a:rPr lang="en-US" dirty="0" err="1"/>
              <a:t>претприемништво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учествуваат</a:t>
            </a:r>
            <a:r>
              <a:rPr lang="en-US" dirty="0"/>
              <a:t> </a:t>
            </a:r>
            <a:r>
              <a:rPr lang="en-US" dirty="0" err="1"/>
              <a:t>во</a:t>
            </a:r>
            <a:r>
              <a:rPr lang="en-US" dirty="0"/>
              <a:t> </a:t>
            </a:r>
            <a:r>
              <a:rPr lang="en-US" dirty="0" err="1"/>
              <a:t>активности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развој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екосистемот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социјално</a:t>
            </a:r>
            <a:r>
              <a:rPr lang="en-US" dirty="0"/>
              <a:t> </a:t>
            </a:r>
            <a:r>
              <a:rPr lang="en-US" dirty="0" err="1"/>
              <a:t>претприемништво</a:t>
            </a:r>
            <a:r>
              <a:rPr lang="en-US" dirty="0"/>
              <a:t>; </a:t>
            </a:r>
            <a:endParaRPr lang="ru-RU" u="sng" dirty="0"/>
          </a:p>
          <a:p>
            <a:pPr marL="285750" indent="-285750">
              <a:buFont typeface="Wingdings" pitchFamily="2" charset="2"/>
              <a:buChar char="ü"/>
            </a:pPr>
            <a:endParaRPr lang="ru-RU" dirty="0" smtClean="0"/>
          </a:p>
        </p:txBody>
      </p:sp>
      <p:sp>
        <p:nvSpPr>
          <p:cNvPr id="7" name="Rectangle 6"/>
          <p:cNvSpPr/>
          <p:nvPr/>
        </p:nvSpPr>
        <p:spPr>
          <a:xfrm>
            <a:off x="457200" y="6019800"/>
            <a:ext cx="4267200" cy="533400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mk-MK" sz="1100" dirty="0" smtClean="0">
                <a:solidFill>
                  <a:schemeClr val="accent1">
                    <a:lumMod val="50000"/>
                  </a:schemeClr>
                </a:solidFill>
              </a:rPr>
              <a:t>Развој на екосистем за социјално претприемништво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” </a:t>
            </a:r>
            <a:endParaRPr lang="mk-MK" sz="1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CB006.</a:t>
            </a:r>
            <a:r>
              <a:rPr lang="mk-MK" sz="11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.31.0</a:t>
            </a:r>
            <a:r>
              <a:rPr lang="mk-MK" sz="1100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436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0"/>
            <a:ext cx="3505200" cy="642933"/>
          </a:xfrm>
        </p:spPr>
      </p:pic>
      <p:sp>
        <p:nvSpPr>
          <p:cNvPr id="6" name="Rectangle 5"/>
          <p:cNvSpPr/>
          <p:nvPr/>
        </p:nvSpPr>
        <p:spPr>
          <a:xfrm>
            <a:off x="457200" y="6019800"/>
            <a:ext cx="4267200" cy="533400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mk-MK" sz="1100" dirty="0" smtClean="0">
                <a:solidFill>
                  <a:schemeClr val="accent1">
                    <a:lumMod val="50000"/>
                  </a:schemeClr>
                </a:solidFill>
              </a:rPr>
              <a:t>Развој на екосистем за социјално претприемништво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” </a:t>
            </a:r>
            <a:endParaRPr lang="mk-MK" sz="1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CB006.</a:t>
            </a:r>
            <a:r>
              <a:rPr lang="mk-MK" sz="11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.31.0</a:t>
            </a:r>
            <a:r>
              <a:rPr lang="mk-MK" sz="1100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118" y="685800"/>
            <a:ext cx="6858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mk-MK" b="1" dirty="0" smtClean="0"/>
          </a:p>
          <a:p>
            <a:r>
              <a:rPr lang="mk-MK" b="1" dirty="0" smtClean="0"/>
              <a:t>Активност 2</a:t>
            </a:r>
            <a:r>
              <a:rPr lang="en-US" b="1" dirty="0" smtClean="0"/>
              <a:t>:</a:t>
            </a:r>
            <a:r>
              <a:rPr lang="mk-MK" dirty="0" smtClean="0"/>
              <a:t> </a:t>
            </a:r>
            <a:r>
              <a:rPr lang="mk-MK" b="1" dirty="0"/>
              <a:t>Основање центри за социјално </a:t>
            </a:r>
            <a:r>
              <a:rPr lang="mk-MK" b="1" dirty="0" smtClean="0"/>
              <a:t>претприемништво</a:t>
            </a:r>
            <a:r>
              <a:rPr lang="ru-RU" dirty="0"/>
              <a:t> (1 во </a:t>
            </a:r>
            <a:r>
              <a:rPr lang="en-US" dirty="0"/>
              <a:t>MK</a:t>
            </a:r>
            <a:r>
              <a:rPr lang="ru-RU" dirty="0"/>
              <a:t> и 1 во </a:t>
            </a:r>
            <a:r>
              <a:rPr lang="en-US" dirty="0" smtClean="0"/>
              <a:t>B</a:t>
            </a:r>
            <a:r>
              <a:rPr lang="mk-MK" dirty="0" smtClean="0"/>
              <a:t>Г</a:t>
            </a:r>
            <a:r>
              <a:rPr lang="ru-RU" dirty="0" smtClean="0"/>
              <a:t>) </a:t>
            </a:r>
            <a:endParaRPr lang="mk-MK" b="1" dirty="0"/>
          </a:p>
          <a:p>
            <a:endParaRPr lang="en-US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u="sng" dirty="0" smtClean="0"/>
              <a:t>Целта е </a:t>
            </a:r>
            <a:r>
              <a:rPr lang="ru-RU" dirty="0" smtClean="0"/>
              <a:t>да се обезбеди </a:t>
            </a:r>
            <a:r>
              <a:rPr lang="ru-RU" dirty="0"/>
              <a:t>дигитално и претприемачко опкружување за инкубација на социјалното претприемништво и развој на претприемачки вештини. </a:t>
            </a:r>
            <a:r>
              <a:rPr lang="ru-RU" dirty="0" smtClean="0"/>
              <a:t> Учесниците </a:t>
            </a:r>
            <a:r>
              <a:rPr lang="ru-RU" dirty="0"/>
              <a:t>ќе имаат можност да учат, да стекнат вештини и да ги градат своите социјални претприемачки квалитети и став, да ги развиваат своите социјални идеи, да соработуваат, да разменуваат идеи и да </a:t>
            </a:r>
            <a:r>
              <a:rPr lang="ru-RU" dirty="0" smtClean="0"/>
              <a:t>бидат интерактивни користејќи </a:t>
            </a:r>
            <a:r>
              <a:rPr lang="ru-RU" dirty="0"/>
              <a:t>дигитални </a:t>
            </a:r>
            <a:r>
              <a:rPr lang="ru-RU" dirty="0" smtClean="0"/>
              <a:t>технологии</a:t>
            </a:r>
          </a:p>
          <a:p>
            <a:endParaRPr lang="ru-RU" dirty="0" smtClean="0"/>
          </a:p>
        </p:txBody>
      </p:sp>
      <p:pic>
        <p:nvPicPr>
          <p:cNvPr id="7" name="Picture 6" descr="rolestorming-group-brainstorming-method-sess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4267200"/>
            <a:ext cx="3048000" cy="2110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7314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0"/>
            <a:ext cx="3505200" cy="642933"/>
          </a:xfrm>
        </p:spPr>
      </p:pic>
      <p:sp>
        <p:nvSpPr>
          <p:cNvPr id="8" name="TextBox 7"/>
          <p:cNvSpPr txBox="1"/>
          <p:nvPr/>
        </p:nvSpPr>
        <p:spPr>
          <a:xfrm>
            <a:off x="1143000" y="914400"/>
            <a:ext cx="6858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mk-MK" b="1" dirty="0" smtClean="0"/>
          </a:p>
          <a:p>
            <a:r>
              <a:rPr lang="mk-MK" b="1" dirty="0" smtClean="0"/>
              <a:t>Активност 2</a:t>
            </a:r>
            <a:r>
              <a:rPr lang="en-US" b="1" dirty="0" smtClean="0"/>
              <a:t>:</a:t>
            </a:r>
            <a:r>
              <a:rPr lang="mk-MK" dirty="0" smtClean="0"/>
              <a:t> </a:t>
            </a:r>
            <a:r>
              <a:rPr lang="mk-MK" b="1" dirty="0"/>
              <a:t>Основање центри за социјално претприемништво</a:t>
            </a:r>
            <a:endParaRPr lang="en-US" b="1" dirty="0"/>
          </a:p>
          <a:p>
            <a:pPr lvl="0"/>
            <a:endParaRPr lang="en-US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Центарот за СП </a:t>
            </a:r>
            <a:r>
              <a:rPr lang="ru-RU" dirty="0"/>
              <a:t>ќе биде опремена со лаптопи (5 на секој центар</a:t>
            </a:r>
            <a:r>
              <a:rPr lang="ru-RU" dirty="0" smtClean="0"/>
              <a:t>)</a:t>
            </a:r>
            <a:r>
              <a:rPr lang="mk-MK" dirty="0"/>
              <a:t> </a:t>
            </a:r>
            <a:r>
              <a:rPr lang="mk-MK" dirty="0" smtClean="0"/>
              <a:t>Центрите </a:t>
            </a:r>
            <a:r>
              <a:rPr lang="mk-MK" dirty="0"/>
              <a:t>ќе одржуваат индивидуални или во мали групни обуки за дигитална компетентност; е-учење за социјално претприемништво и менторство за социјално работење и деловно планирање</a:t>
            </a:r>
            <a:r>
              <a:rPr lang="mk-MK" dirty="0" smtClean="0"/>
              <a:t>.</a:t>
            </a:r>
            <a:r>
              <a:rPr lang="mk-MK" dirty="0"/>
              <a:t> Содржината на е-учењето ќе биде организирана во 5 </a:t>
            </a:r>
            <a:r>
              <a:rPr lang="mk-MK" dirty="0" smtClean="0"/>
              <a:t>модули</a:t>
            </a:r>
          </a:p>
          <a:p>
            <a:endParaRPr lang="mk-MK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mk-MK" dirty="0"/>
              <a:t> </a:t>
            </a:r>
            <a:r>
              <a:rPr lang="mk-MK" dirty="0" smtClean="0"/>
              <a:t>е- платформа </a:t>
            </a:r>
            <a:r>
              <a:rPr lang="mk-MK" dirty="0"/>
              <a:t>на БИ-ГД и ќе биде достапен бесплатно од 24/7 од страна на учениците.</a:t>
            </a:r>
            <a:endParaRPr lang="ru-RU" dirty="0"/>
          </a:p>
          <a:p>
            <a:endParaRPr lang="ru-RU" dirty="0" smtClean="0"/>
          </a:p>
        </p:txBody>
      </p:sp>
      <p:sp>
        <p:nvSpPr>
          <p:cNvPr id="7" name="Rectangle 6"/>
          <p:cNvSpPr/>
          <p:nvPr/>
        </p:nvSpPr>
        <p:spPr>
          <a:xfrm>
            <a:off x="457200" y="6019800"/>
            <a:ext cx="4267200" cy="533400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mk-MK" sz="1100" dirty="0" smtClean="0">
                <a:solidFill>
                  <a:schemeClr val="accent1">
                    <a:lumMod val="50000"/>
                  </a:schemeClr>
                </a:solidFill>
              </a:rPr>
              <a:t>Развој на екосистем за социјално претприемништво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” </a:t>
            </a:r>
            <a:endParaRPr lang="mk-MK" sz="1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CB006.</a:t>
            </a:r>
            <a:r>
              <a:rPr lang="mk-MK" sz="11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.31.0</a:t>
            </a:r>
            <a:r>
              <a:rPr lang="mk-MK" sz="1100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14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0"/>
            <a:ext cx="3505200" cy="642933"/>
          </a:xfrm>
        </p:spPr>
      </p:pic>
      <p:sp>
        <p:nvSpPr>
          <p:cNvPr id="8" name="TextBox 7"/>
          <p:cNvSpPr txBox="1"/>
          <p:nvPr/>
        </p:nvSpPr>
        <p:spPr>
          <a:xfrm>
            <a:off x="990118" y="762000"/>
            <a:ext cx="685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mk-MK" b="1" dirty="0" smtClean="0"/>
          </a:p>
          <a:p>
            <a:r>
              <a:rPr lang="mk-MK" b="1" dirty="0" smtClean="0"/>
              <a:t>Активност 3</a:t>
            </a:r>
            <a:r>
              <a:rPr lang="en-US" b="1" dirty="0" smtClean="0"/>
              <a:t>:</a:t>
            </a:r>
            <a:r>
              <a:rPr lang="mk-MK" dirty="0" smtClean="0"/>
              <a:t> </a:t>
            </a:r>
            <a:r>
              <a:rPr lang="ru-RU" b="1" dirty="0"/>
              <a:t>Работилница за екосистем за социјално </a:t>
            </a:r>
            <a:r>
              <a:rPr lang="ru-RU" b="1" dirty="0" smtClean="0"/>
              <a:t>претприемништво</a:t>
            </a:r>
          </a:p>
          <a:p>
            <a:endParaRPr lang="en-US" dirty="0"/>
          </a:p>
          <a:p>
            <a:pPr marL="285750" indent="-285750">
              <a:buFont typeface="Wingdings" pitchFamily="2" charset="2"/>
              <a:buChar char="ü"/>
            </a:pPr>
            <a:r>
              <a:rPr lang="mk-MK" u="sng" dirty="0"/>
              <a:t>Целта</a:t>
            </a:r>
            <a:r>
              <a:rPr lang="mk-MK" dirty="0"/>
              <a:t> на работилницата е да се пренесат знаења и европски добри практики за придобивките од социјалното претприемништво </a:t>
            </a:r>
            <a:r>
              <a:rPr lang="mk-MK" dirty="0" smtClean="0"/>
              <a:t>на </a:t>
            </a:r>
            <a:r>
              <a:rPr lang="mk-MK" dirty="0"/>
              <a:t>целните групи, особено </a:t>
            </a:r>
            <a:r>
              <a:rPr lang="mk-MK" dirty="0" smtClean="0"/>
              <a:t>младите, </a:t>
            </a:r>
            <a:r>
              <a:rPr lang="mk-MK" dirty="0"/>
              <a:t>да се идентификуваат предизвиците и </a:t>
            </a:r>
            <a:r>
              <a:rPr lang="mk-MK" dirty="0" smtClean="0"/>
              <a:t>потенцијалите за формирање на екосистем за СП </a:t>
            </a:r>
            <a:r>
              <a:rPr lang="mk-MK" dirty="0"/>
              <a:t>во </a:t>
            </a:r>
            <a:r>
              <a:rPr lang="mk-MK" dirty="0" smtClean="0"/>
              <a:t>прекуграничниот регион.</a:t>
            </a:r>
          </a:p>
          <a:p>
            <a:endParaRPr lang="mk-MK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mk-MK" dirty="0" smtClean="0"/>
              <a:t>3 дена работилница во МК ( 10 МК и 10 БГ)</a:t>
            </a:r>
            <a:r>
              <a:rPr lang="mk-MK" dirty="0"/>
              <a:t> претставници на засегнати </a:t>
            </a:r>
            <a:r>
              <a:rPr lang="mk-MK" dirty="0" smtClean="0"/>
              <a:t>страни </a:t>
            </a:r>
            <a:r>
              <a:rPr lang="mk-MK" dirty="0"/>
              <a:t>(јавни власти и институции кои се занимаваат со претприемништво и социјални иновации, </a:t>
            </a:r>
            <a:r>
              <a:rPr lang="mk-MK" dirty="0" smtClean="0"/>
              <a:t>претприемачк</a:t>
            </a:r>
            <a:r>
              <a:rPr lang="mk-MK" dirty="0"/>
              <a:t>и</a:t>
            </a:r>
            <a:r>
              <a:rPr lang="mk-MK" dirty="0" smtClean="0"/>
              <a:t> здруженија </a:t>
            </a:r>
            <a:r>
              <a:rPr lang="mk-MK" dirty="0"/>
              <a:t>и организации, </a:t>
            </a:r>
            <a:r>
              <a:rPr lang="mk-MK" dirty="0" smtClean="0"/>
              <a:t>образование)</a:t>
            </a:r>
            <a:endParaRPr lang="ru-RU" dirty="0" smtClean="0"/>
          </a:p>
        </p:txBody>
      </p:sp>
      <p:sp>
        <p:nvSpPr>
          <p:cNvPr id="7" name="Rectangle 6"/>
          <p:cNvSpPr/>
          <p:nvPr/>
        </p:nvSpPr>
        <p:spPr>
          <a:xfrm>
            <a:off x="457200" y="6019800"/>
            <a:ext cx="4267200" cy="533400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mk-MK" sz="1100" dirty="0" smtClean="0">
                <a:solidFill>
                  <a:schemeClr val="accent1">
                    <a:lumMod val="50000"/>
                  </a:schemeClr>
                </a:solidFill>
              </a:rPr>
              <a:t>Развој на екосистем за социјално претприемништво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” </a:t>
            </a:r>
            <a:endParaRPr lang="mk-MK" sz="1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CB006.</a:t>
            </a:r>
            <a:r>
              <a:rPr lang="mk-MK" sz="11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.31.0</a:t>
            </a:r>
            <a:r>
              <a:rPr lang="mk-MK" sz="1100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093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0"/>
            <a:ext cx="3505200" cy="642933"/>
          </a:xfrm>
        </p:spPr>
      </p:pic>
      <p:sp>
        <p:nvSpPr>
          <p:cNvPr id="8" name="TextBox 7"/>
          <p:cNvSpPr txBox="1"/>
          <p:nvPr/>
        </p:nvSpPr>
        <p:spPr>
          <a:xfrm>
            <a:off x="990118" y="1295400"/>
            <a:ext cx="685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mk-MK" b="1" dirty="0" smtClean="0"/>
          </a:p>
          <a:p>
            <a:r>
              <a:rPr lang="mk-MK" b="1" dirty="0" smtClean="0"/>
              <a:t>Активност 3</a:t>
            </a:r>
            <a:r>
              <a:rPr lang="en-US" b="1" dirty="0" smtClean="0"/>
              <a:t>:</a:t>
            </a:r>
            <a:r>
              <a:rPr lang="mk-MK" dirty="0" smtClean="0"/>
              <a:t> </a:t>
            </a:r>
            <a:r>
              <a:rPr lang="ru-RU" b="1" dirty="0"/>
              <a:t>Работилница за екосистем за социјално </a:t>
            </a:r>
            <a:r>
              <a:rPr lang="ru-RU" b="1" dirty="0" smtClean="0"/>
              <a:t>претприемништво</a:t>
            </a:r>
          </a:p>
          <a:p>
            <a:endParaRPr lang="en-US" dirty="0"/>
          </a:p>
          <a:p>
            <a:pPr marL="285750" indent="-285750">
              <a:buFont typeface="Wingdings" pitchFamily="2" charset="2"/>
              <a:buChar char="ü"/>
            </a:pPr>
            <a:r>
              <a:rPr lang="mk-MK" dirty="0"/>
              <a:t>1 MK и 1 BG експерти, со релевантно искуство (деловно советување / социјално </a:t>
            </a:r>
            <a:r>
              <a:rPr lang="mk-MK" dirty="0" smtClean="0"/>
              <a:t>претприемништво) </a:t>
            </a:r>
            <a:r>
              <a:rPr lang="mk-MK" dirty="0"/>
              <a:t>Ја подготвуваат и одржуваат обуката за 3 дена. Од овие обучени учесници ќе се формира </a:t>
            </a:r>
            <a:r>
              <a:rPr lang="mk-MK" u="sng" dirty="0"/>
              <a:t>Управен прекуграничен комитет од 6 члена </a:t>
            </a:r>
            <a:r>
              <a:rPr lang="mk-MK" dirty="0"/>
              <a:t>кој ќе ги следи и поддржува центрите за </a:t>
            </a:r>
            <a:r>
              <a:rPr lang="mk-MK" dirty="0" smtClean="0"/>
              <a:t>СП.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6019800"/>
            <a:ext cx="4267200" cy="533400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mk-MK" sz="1100" dirty="0" smtClean="0">
                <a:solidFill>
                  <a:schemeClr val="accent1">
                    <a:lumMod val="50000"/>
                  </a:schemeClr>
                </a:solidFill>
              </a:rPr>
              <a:t>Развој на екосистем за социјално претприемништво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” </a:t>
            </a:r>
            <a:endParaRPr lang="mk-MK" sz="1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CB006.</a:t>
            </a:r>
            <a:r>
              <a:rPr lang="mk-MK" sz="11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.31.0</a:t>
            </a:r>
            <a:r>
              <a:rPr lang="mk-MK" sz="1100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67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0"/>
            <a:ext cx="3505200" cy="642933"/>
          </a:xfrm>
        </p:spPr>
      </p:pic>
      <p:sp>
        <p:nvSpPr>
          <p:cNvPr id="8" name="TextBox 7"/>
          <p:cNvSpPr txBox="1"/>
          <p:nvPr/>
        </p:nvSpPr>
        <p:spPr>
          <a:xfrm>
            <a:off x="914400" y="533400"/>
            <a:ext cx="7162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mk-MK" b="1" dirty="0" smtClean="0"/>
          </a:p>
          <a:p>
            <a:r>
              <a:rPr lang="mk-MK" b="1" dirty="0" smtClean="0"/>
              <a:t>Активност 4</a:t>
            </a:r>
            <a:r>
              <a:rPr lang="en-US" b="1" dirty="0" smtClean="0"/>
              <a:t>:</a:t>
            </a:r>
            <a:r>
              <a:rPr lang="mk-MK" dirty="0" smtClean="0"/>
              <a:t> </a:t>
            </a:r>
            <a:r>
              <a:rPr lang="mk-MK" b="1" dirty="0"/>
              <a:t>Трансфер на знаење и развој на вештини на социјално претприемништво</a:t>
            </a:r>
            <a:endParaRPr lang="en-US" dirty="0"/>
          </a:p>
          <a:p>
            <a:endParaRPr lang="en-US" dirty="0"/>
          </a:p>
          <a:p>
            <a:pPr marL="285750" indent="-285750">
              <a:buFont typeface="Wingdings" pitchFamily="2" charset="2"/>
              <a:buChar char="ü"/>
            </a:pPr>
            <a:r>
              <a:rPr lang="mk-MK" dirty="0" smtClean="0"/>
              <a:t>Избраните учесници  </a:t>
            </a:r>
            <a:r>
              <a:rPr lang="mk-MK" dirty="0"/>
              <a:t>80 (40 мк и 40 БГ мотивирани претставници на целните </a:t>
            </a:r>
            <a:r>
              <a:rPr lang="mk-MK" dirty="0" smtClean="0"/>
              <a:t>групи,</a:t>
            </a:r>
            <a:r>
              <a:rPr lang="mk-MK" dirty="0"/>
              <a:t> ќе формираат претприемачки став и градење капацитет и развивање на нивните вештини за социјално претприемништво </a:t>
            </a:r>
          </a:p>
          <a:p>
            <a:endParaRPr lang="mk-MK" dirty="0" smtClean="0"/>
          </a:p>
        </p:txBody>
      </p:sp>
      <p:sp>
        <p:nvSpPr>
          <p:cNvPr id="7" name="Rectangle 6"/>
          <p:cNvSpPr/>
          <p:nvPr/>
        </p:nvSpPr>
        <p:spPr>
          <a:xfrm>
            <a:off x="457200" y="6019800"/>
            <a:ext cx="4267200" cy="533400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mk-MK" sz="1100" dirty="0" smtClean="0">
                <a:solidFill>
                  <a:schemeClr val="accent1">
                    <a:lumMod val="50000"/>
                  </a:schemeClr>
                </a:solidFill>
              </a:rPr>
              <a:t>Развој на екосистем за социјално претприемништво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” </a:t>
            </a:r>
            <a:endParaRPr lang="mk-MK" sz="1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CB006.</a:t>
            </a:r>
            <a:r>
              <a:rPr lang="mk-MK" sz="11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.31.0</a:t>
            </a:r>
            <a:r>
              <a:rPr lang="mk-MK" sz="1100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2" descr="C:\Users\Marija\Desktop\Sliki mreza\9918b8866971cc26cd49bf6f9715bba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6610" y="2971799"/>
            <a:ext cx="4995190" cy="279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360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928</TotalTime>
  <Words>1480</Words>
  <Application>Microsoft Office PowerPoint</Application>
  <PresentationFormat>On-screen Show (4:3)</PresentationFormat>
  <Paragraphs>142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Austin</vt:lpstr>
      <vt:lpstr>"Кампања за подигање на свеста за развој на социјално претприемништво и развој на идеи"</vt:lpstr>
      <vt:lpstr>Цел на проектот</vt:lpstr>
      <vt:lpstr>Целна (таргет) група</vt:lpstr>
      <vt:lpstr>Активности на проектот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Marija</dc:creator>
  <cp:lastModifiedBy>Vaska</cp:lastModifiedBy>
  <cp:revision>64</cp:revision>
  <dcterms:created xsi:type="dcterms:W3CDTF">2017-03-14T07:51:07Z</dcterms:created>
  <dcterms:modified xsi:type="dcterms:W3CDTF">2019-12-09T23:15:34Z</dcterms:modified>
</cp:coreProperties>
</file>